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934" r:id="rId5"/>
  </p:sldMasterIdLst>
  <p:notesMasterIdLst>
    <p:notesMasterId r:id="rId36"/>
  </p:notesMasterIdLst>
  <p:sldIdLst>
    <p:sldId id="256" r:id="rId6"/>
    <p:sldId id="257" r:id="rId7"/>
    <p:sldId id="261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4" r:id="rId19"/>
    <p:sldId id="345" r:id="rId20"/>
    <p:sldId id="353" r:id="rId21"/>
    <p:sldId id="346" r:id="rId22"/>
    <p:sldId id="347" r:id="rId23"/>
    <p:sldId id="348" r:id="rId24"/>
    <p:sldId id="349" r:id="rId25"/>
    <p:sldId id="350" r:id="rId26"/>
    <p:sldId id="351" r:id="rId27"/>
    <p:sldId id="356" r:id="rId28"/>
    <p:sldId id="352" r:id="rId29"/>
    <p:sldId id="357" r:id="rId30"/>
    <p:sldId id="332" r:id="rId31"/>
    <p:sldId id="354" r:id="rId32"/>
    <p:sldId id="355" r:id="rId33"/>
    <p:sldId id="328" r:id="rId34"/>
    <p:sldId id="329" r:id="rId35"/>
  </p:sldIdLst>
  <p:sldSz cx="12192000" cy="6858000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0" y="2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Calibri"/>
              </a:rPr>
              <a:t>Folie mittels Klicken verschieben</a:t>
            </a:r>
          </a:p>
        </p:txBody>
      </p:sp>
      <p:sp>
        <p:nvSpPr>
          <p:cNvPr id="13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Calibri"/>
              </a:rPr>
              <a:t>Format der Notizen mittels Klicken bearbeiten</a:t>
            </a:r>
          </a:p>
        </p:txBody>
      </p:sp>
      <p:sp>
        <p:nvSpPr>
          <p:cNvPr id="13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Calibri"/>
              </a:rPr>
              <a:t>&lt;Kopfzeile&gt;</a:t>
            </a:r>
          </a:p>
        </p:txBody>
      </p:sp>
      <p:sp>
        <p:nvSpPr>
          <p:cNvPr id="1317" name="PlaceHolder 4"/>
          <p:cNvSpPr>
            <a:spLocks noGrp="1"/>
          </p:cNvSpPr>
          <p:nvPr>
            <p:ph type="dt" idx="44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  <p:sp>
        <p:nvSpPr>
          <p:cNvPr id="1318" name="PlaceHolder 5"/>
          <p:cNvSpPr>
            <a:spLocks noGrp="1"/>
          </p:cNvSpPr>
          <p:nvPr>
            <p:ph type="ftr" idx="45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&lt;Fußzeile&gt;</a:t>
            </a:r>
          </a:p>
        </p:txBody>
      </p:sp>
      <p:sp>
        <p:nvSpPr>
          <p:cNvPr id="1319" name="PlaceHolder 6"/>
          <p:cNvSpPr>
            <a:spLocks noGrp="1"/>
          </p:cNvSpPr>
          <p:nvPr>
            <p:ph type="sldNum" idx="4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lang="de-DE" sz="1400" b="0" strike="noStrike" spc="-1">
                <a:latin typeface="Calibri"/>
              </a:defRPr>
            </a:lvl1pPr>
          </a:lstStyle>
          <a:p>
            <a:pPr algn="r"/>
            <a:fld id="{F32B2AD9-87F1-4C3C-A4A2-9B315708D96C}" type="slidenum">
              <a:rPr lang="de-DE" sz="1400" b="0" strike="noStrike" spc="-1">
                <a:latin typeface="Calibri"/>
              </a:rPr>
              <a:t>‹Nr.›</a:t>
            </a:fld>
            <a:endParaRPr lang="de-DE" sz="14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46"/>
          </p:nvPr>
        </p:nvSpPr>
        <p:spPr/>
        <p:txBody>
          <a:bodyPr/>
          <a:lstStyle/>
          <a:p>
            <a:pPr algn="r"/>
            <a:fld id="{F32B2AD9-87F1-4C3C-A4A2-9B315708D96C}" type="slidenum">
              <a:rPr lang="de-DE" sz="1400" b="0" strike="noStrike" spc="-1" smtClean="0">
                <a:latin typeface="Calibri"/>
              </a:rPr>
              <a:t>1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294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2612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191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822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38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25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556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298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506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702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34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de-DE" sz="18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77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780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24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211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550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268960" y="587520"/>
            <a:ext cx="2813760" cy="1581840"/>
          </a:xfrm>
          <a:prstGeom prst="rect">
            <a:avLst/>
          </a:prstGeom>
        </p:spPr>
      </p:sp>
      <p:sp>
        <p:nvSpPr>
          <p:cNvPr id="1930" name="PlaceHolder 2"/>
          <p:cNvSpPr>
            <a:spLocks noGrp="1"/>
          </p:cNvSpPr>
          <p:nvPr>
            <p:ph type="body"/>
          </p:nvPr>
        </p:nvSpPr>
        <p:spPr>
          <a:xfrm>
            <a:off x="1335240" y="2259720"/>
            <a:ext cx="10680480" cy="1847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… Was hat Dich überzeugt?</a:t>
            </a:r>
            <a:endParaRPr lang="de-DE" sz="24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… Womit bist Du nicht einverstanden? Was ist Dir unklar?</a:t>
            </a:r>
            <a:endParaRPr lang="de-DE" sz="24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… Welche Problemstellungen kann die Gemeinwohl-Ökonomie beantworten, wo sind Grenzen gesetzt?</a:t>
            </a:r>
            <a:endParaRPr lang="de-DE" sz="24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… Kann die GWÖ in allen Kreisen der Gesellschaft Akzeptanz finden?</a:t>
            </a:r>
            <a:endParaRPr lang="de-DE" sz="24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… Wie kann die GWÖ große Unternehmen/Konzerne gewinnen?</a:t>
            </a:r>
            <a:endParaRPr lang="de-DE" sz="2000" b="0" strike="noStrike" spc="-1">
              <a:latin typeface="Calibri"/>
            </a:endParaRPr>
          </a:p>
        </p:txBody>
      </p:sp>
      <p:sp>
        <p:nvSpPr>
          <p:cNvPr id="1931" name="CustomShape 3"/>
          <p:cNvSpPr/>
          <p:nvPr/>
        </p:nvSpPr>
        <p:spPr>
          <a:xfrm>
            <a:off x="7563240" y="4460040"/>
            <a:ext cx="5784840" cy="23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0EAA2A5-CBC2-413A-9C48-D7921C8B5D08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29</a:t>
            </a:fld>
            <a:endParaRPr lang="de-DE" sz="12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93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1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DE" sz="2000" b="1" strike="noStrike" spc="-1">
                <a:latin typeface="Calibri"/>
              </a:rPr>
              <a:t>Kirsten</a:t>
            </a:r>
            <a:endParaRPr lang="de-DE" sz="2000" b="0" strike="noStrike" spc="-1">
              <a:latin typeface="Calibri"/>
            </a:endParaRPr>
          </a:p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54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22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23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86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31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23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416175" y="0"/>
            <a:ext cx="5094288" cy="2867025"/>
          </a:xfrm>
          <a:prstGeom prst="rect">
            <a:avLst/>
          </a:prstGeom>
        </p:spPr>
      </p:sp>
      <p:sp>
        <p:nvSpPr>
          <p:cNvPr id="1853" name="PlaceHolder 2"/>
          <p:cNvSpPr>
            <a:spLocks noGrp="1"/>
          </p:cNvSpPr>
          <p:nvPr>
            <p:ph type="body"/>
          </p:nvPr>
        </p:nvSpPr>
        <p:spPr>
          <a:xfrm>
            <a:off x="454320" y="3190680"/>
            <a:ext cx="9079200" cy="334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de-DE" sz="2000" b="0" strike="noStrike" spc="-1">
              <a:latin typeface="Calibri"/>
            </a:endParaRPr>
          </a:p>
        </p:txBody>
      </p:sp>
      <p:sp>
        <p:nvSpPr>
          <p:cNvPr id="1854" name="Foliennummernplatzhalter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202B586-6E09-4FEC-B9BD-77C9FEE377A2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de-DE" sz="18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50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86182-D3F1-4ECE-B0F9-B05EDEA7FF62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598352-92E5-4BF9-8542-737F4321FCDE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9767A6-EA92-4ED5-986E-657EFD120374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F3247B-BD2F-41D5-9042-25F03CB859DC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53B69A-691D-49B0-A5C0-CA879006152D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9D18078-05D1-415C-A296-D9D53935939B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B85D2E5-B985-4392-A6E8-34E94F924929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652AB99-7AAC-4C2B-B3BC-08881A071B50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06DEDEB-199D-4428-BA30-15C721B1281C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1535E49-FA12-4132-B2A5-CFD1493642FC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DB1EAF7-5EBB-4DE3-8B73-EC912AECE20A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1007341-8808-4BEF-B3C2-AA84F9C565C1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D8EABE0-FB1E-4CAD-BC41-6CF9685E1D8E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B5BC72E-4547-4B7B-B209-29D034A2086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283C21F-DA5A-4D17-ACEA-1A6B02C2098D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A7BC29-E21D-4476-BF06-AB790DE3FEBD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525C629-661E-4915-89BE-603477F47548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DFA5A94-C726-49BC-96FE-7F2A532F5E1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BBB1A8D-7195-4C82-ADE1-1C7BAC31F4C8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8C94747-E261-402F-B99D-C4C1B50E99E0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55E7E2D-1898-4F34-B453-1CF60831ADDE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9BA4924-58F3-4FB0-B67B-E2448A206093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758C74-D09C-4C1C-978D-4ABEFCE79DE1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73C6022-CD27-414C-B494-9AEF883759B0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86D7CBF-0B6B-499E-B4AC-A58D75172BF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448BCB4-C640-489E-A61F-4AE35E3A6211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F26F16F-DD92-4664-9AF6-D168DA697041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A964A6A-C5D9-407D-BFA3-7B7C671D2175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767BFDE-2E1C-44E8-91F2-F2E19EFA0B7E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9FF87EE-1033-4B40-923E-FFC5A2CE6D27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9621DA4-BDEB-4922-AD6C-9A5BEC373FCF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B6BF936-826B-45A6-BADE-DA022B7B3A6A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2EBD9E5-1CB4-4D07-ADAB-F072601E878A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A71EB91-15F5-48F7-A1CE-95DA89BF3A5E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A39ECA9-E524-474B-8965-C673C2C8418E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C8CFEB9-D383-41DF-B194-79BCC12BA84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0327ED1-85EC-4C0D-8230-4884277D504E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515CF66-18B6-468A-915D-B73FC26D28C8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E2FEA65-410E-472B-914C-F7FE0723C096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9B17554-3BDF-4B5A-BDB2-912F9673D4D4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8C371A-786B-4544-9763-972699B16391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D1743D-7208-460A-B1CA-00F88D431079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99C89E8-6CEA-4C0A-B83E-B6A1ED971F17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047FF2-C83D-4F6B-884D-690C2D5D8B15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2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2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2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2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2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2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3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EB9020-F1CD-43E3-838F-BB2679CD524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1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13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2E5A5EB-176B-41AE-8E0B-784CCDA16FC7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BD121E3-AB0E-4ADF-95D8-18CCAE1FBD78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742F81D-EA17-4D7C-BA70-538567D22D5C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image" Target="../media/image19.png"/><Relationship Id="rId5" Type="http://schemas.openxmlformats.org/officeDocument/2006/relationships/slideLayout" Target="../slideLayouts/slideLayout41.xml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18.png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Relationship Id="rId22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theme" Target="../theme/theme5.xml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2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slideLayout" Target="../slideLayouts/slideLayout53.xml"/><Relationship Id="rId15" Type="http://schemas.openxmlformats.org/officeDocument/2006/relationships/oleObject" Target="../embeddings/oleObject1.bin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wmf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" name="Grafik 6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Objekt 11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0" imgH="0" progId="TCLayout.ActiveDocument.1">
                  <p:embed/>
                </p:oleObj>
              </mc:Choice>
              <mc:Fallback>
                <p:oleObj r:id="rId15" imgW="0" imgH="0" progId="TCLayout.ActiveDocument.1">
                  <p:embed/>
                  <p:pic>
                    <p:nvPicPr>
                      <p:cNvPr id="3" name="Objekt 11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889E33"/>
          </a:solidFill>
          <a:ln>
            <a:solidFill>
              <a:srgbClr val="64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Grafik 9" descr="Ein Bild, das Objekt, Uhr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11596680" y="6322320"/>
            <a:ext cx="448560" cy="460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" name="Objekt 6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889E33"/>
          </a:solidFill>
          <a:ln>
            <a:solidFill>
              <a:srgbClr val="64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" name="Grafik 8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0" name="Grafik 9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50800" y="463680"/>
            <a:ext cx="7957440" cy="368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latin typeface="Calibri"/>
              </a:rPr>
              <a:t>Format des Titeltextes durch Klicken bearbeiten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ftr" idx="1"/>
          </p:nvPr>
        </p:nvSpPr>
        <p:spPr>
          <a:xfrm>
            <a:off x="9004680" y="6534000"/>
            <a:ext cx="216972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tabLst>
                <a:tab pos="0" algn="l"/>
              </a:tabLst>
              <a:defRPr lang="de-DE" sz="900" b="0" strike="noStrike" spc="-1">
                <a:solidFill>
                  <a:srgbClr val="5A5A5A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de-DE" sz="900" b="0" strike="noStrike" spc="-1">
                <a:solidFill>
                  <a:srgbClr val="5A5A5A"/>
                </a:solidFill>
                <a:latin typeface="Arial"/>
              </a:rPr>
              <a:t>&lt;Fußzeile&gt;</a:t>
            </a:r>
            <a:endParaRPr lang="de-DE" sz="900" b="0" strike="noStrike" spc="-1"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258640" y="6534000"/>
            <a:ext cx="33732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tabLst>
                <a:tab pos="0" algn="l"/>
              </a:tabLst>
              <a:defRPr lang="de-DE" sz="900" b="1" strike="noStrike" spc="-1">
                <a:solidFill>
                  <a:srgbClr val="5A5A5A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</a:tabLst>
            </a:pPr>
            <a:fld id="{D274B6A3-53E8-48FB-8ED5-DF50E85F9298}" type="slidenum">
              <a:rPr lang="de-DE" sz="900" b="1" strike="noStrike" spc="-1">
                <a:solidFill>
                  <a:srgbClr val="5A5A5A"/>
                </a:solidFill>
                <a:latin typeface="Arial"/>
              </a:rPr>
              <a:t>‹Nr.›</a:t>
            </a:fld>
            <a:endParaRPr lang="de-DE" sz="900" b="0" strike="noStrike" spc="-1"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3"/>
          </p:nvPr>
        </p:nvSpPr>
        <p:spPr>
          <a:xfrm>
            <a:off x="550800" y="6534000"/>
            <a:ext cx="57636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fik 51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3" name="Grafik 52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4" name="Objekt 53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0" imgH="0" progId="TCLayout.ActiveDocument.1">
                  <p:embed/>
                </p:oleObj>
              </mc:Choice>
              <mc:Fallback>
                <p:oleObj r:id="rId15" imgW="0" imgH="0" progId="TCLayout.ActiveDocument.1">
                  <p:embed/>
                  <p:pic>
                    <p:nvPicPr>
                      <p:cNvPr id="55" name="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hteck 12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889E33"/>
          </a:solidFill>
          <a:ln>
            <a:solidFill>
              <a:srgbClr val="64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7" name="Grafik 9" descr="Ein Bild, das Objekt, Uhr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11596680" y="6322320"/>
            <a:ext cx="448560" cy="460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8" name="Objekt 57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59" name="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hteck 7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889E33"/>
          </a:solidFill>
          <a:ln>
            <a:solidFill>
              <a:srgbClr val="64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" name="Grafik 26" descr="Ein Bild, das Objekt, Uhr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621000" y="5967360"/>
            <a:ext cx="625680" cy="1183320"/>
          </a:xfrm>
          <a:prstGeom prst="rect">
            <a:avLst/>
          </a:prstGeom>
          <a:ln w="0">
            <a:noFill/>
          </a:ln>
        </p:spPr>
      </p:pic>
      <p:pic>
        <p:nvPicPr>
          <p:cNvPr id="62" name="Grafik 27" descr="Ein Bild, das Objekt, Ball, Schild, Baseball enthält.&#10;&#10;Automatisch generierte Beschreibung"/>
          <p:cNvPicPr/>
          <p:nvPr/>
        </p:nvPicPr>
        <p:blipFill>
          <a:blip r:embed="rId19"/>
          <a:stretch/>
        </p:blipFill>
        <p:spPr>
          <a:xfrm>
            <a:off x="1067400" y="5802120"/>
            <a:ext cx="900000" cy="964080"/>
          </a:xfrm>
          <a:prstGeom prst="rect">
            <a:avLst/>
          </a:prstGeom>
          <a:ln w="0">
            <a:noFill/>
          </a:ln>
        </p:spPr>
      </p:pic>
      <p:pic>
        <p:nvPicPr>
          <p:cNvPr id="63" name="Grafik 29" descr="Ein Bild, das Objekt, Uhr enthält.&#10;&#10;Automatisch generierte Beschreibung"/>
          <p:cNvPicPr/>
          <p:nvPr/>
        </p:nvPicPr>
        <p:blipFill>
          <a:blip r:embed="rId20"/>
          <a:stretch/>
        </p:blipFill>
        <p:spPr>
          <a:xfrm rot="18087000">
            <a:off x="305280" y="4413960"/>
            <a:ext cx="356760" cy="675000"/>
          </a:xfrm>
          <a:prstGeom prst="rect">
            <a:avLst/>
          </a:prstGeom>
          <a:ln w="0">
            <a:noFill/>
          </a:ln>
        </p:spPr>
      </p:pic>
      <p:pic>
        <p:nvPicPr>
          <p:cNvPr id="64" name="Grafik 31" descr="Ein Bild, das Objekt, Uhr enthält.&#10;&#10;Automatisch generierte Beschreibung"/>
          <p:cNvPicPr/>
          <p:nvPr/>
        </p:nvPicPr>
        <p:blipFill>
          <a:blip r:embed="rId21"/>
          <a:stretch/>
        </p:blipFill>
        <p:spPr>
          <a:xfrm rot="2413800">
            <a:off x="3905280" y="5969880"/>
            <a:ext cx="382680" cy="724320"/>
          </a:xfrm>
          <a:prstGeom prst="rect">
            <a:avLst/>
          </a:prstGeom>
          <a:ln w="0">
            <a:noFill/>
          </a:ln>
        </p:spPr>
      </p:pic>
      <p:pic>
        <p:nvPicPr>
          <p:cNvPr id="65" name="Grafik 34" descr="Ein Bild, das Objekt, Ball, Schild, Baseball enthält.&#10;&#10;Automatisch generierte Beschreibung"/>
          <p:cNvPicPr/>
          <p:nvPr/>
        </p:nvPicPr>
        <p:blipFill>
          <a:blip r:embed="rId22"/>
          <a:stretch/>
        </p:blipFill>
        <p:spPr>
          <a:xfrm rot="2878800">
            <a:off x="2256120" y="4414320"/>
            <a:ext cx="552960" cy="592200"/>
          </a:xfrm>
          <a:prstGeom prst="rect">
            <a:avLst/>
          </a:prstGeom>
          <a:ln w="0">
            <a:noFill/>
          </a:ln>
        </p:spPr>
      </p:pic>
      <p:pic>
        <p:nvPicPr>
          <p:cNvPr id="66" name="Grafik 36" descr="Ein Bild, das Objekt, Ball, Schild, Baseball enthält.&#10;&#10;Automatisch generierte Beschreibung"/>
          <p:cNvPicPr/>
          <p:nvPr/>
        </p:nvPicPr>
        <p:blipFill>
          <a:blip r:embed="rId22"/>
          <a:stretch/>
        </p:blipFill>
        <p:spPr>
          <a:xfrm rot="20110200">
            <a:off x="1226160" y="5042520"/>
            <a:ext cx="552960" cy="592200"/>
          </a:xfrm>
          <a:prstGeom prst="rect">
            <a:avLst/>
          </a:prstGeom>
          <a:ln w="0">
            <a:noFill/>
          </a:ln>
        </p:spPr>
      </p:pic>
      <p:pic>
        <p:nvPicPr>
          <p:cNvPr id="67" name="Grafik 40" descr="Ein Bild, das Objekt, Ball, Schild, Baseball enthält.&#10;&#10;Automatisch generierte Beschreibung"/>
          <p:cNvPicPr/>
          <p:nvPr/>
        </p:nvPicPr>
        <p:blipFill>
          <a:blip r:embed="rId23"/>
          <a:stretch/>
        </p:blipFill>
        <p:spPr>
          <a:xfrm>
            <a:off x="1782720" y="2534040"/>
            <a:ext cx="759600" cy="813960"/>
          </a:xfrm>
          <a:prstGeom prst="rect">
            <a:avLst/>
          </a:prstGeom>
          <a:ln w="0">
            <a:noFill/>
          </a:ln>
        </p:spPr>
      </p:pic>
      <p:pic>
        <p:nvPicPr>
          <p:cNvPr id="68" name="Grafik 41" descr="Ein Bild, das Objekt, Ball, Schild, Baseball enthält.&#10;&#10;Automatisch generierte Beschreibung"/>
          <p:cNvPicPr/>
          <p:nvPr/>
        </p:nvPicPr>
        <p:blipFill>
          <a:blip r:embed="rId24"/>
          <a:stretch/>
        </p:blipFill>
        <p:spPr>
          <a:xfrm rot="16994400">
            <a:off x="-284400" y="5856480"/>
            <a:ext cx="712080" cy="762480"/>
          </a:xfrm>
          <a:prstGeom prst="rect">
            <a:avLst/>
          </a:prstGeom>
          <a:ln w="0">
            <a:noFill/>
          </a:ln>
        </p:spPr>
      </p:pic>
      <p:pic>
        <p:nvPicPr>
          <p:cNvPr id="69" name="Grafik 45" descr="Ein Bild, das Objekt, Ball, Schild, Baseball enthält.&#10;&#10;Automatisch generierte Beschreibung"/>
          <p:cNvPicPr/>
          <p:nvPr/>
        </p:nvPicPr>
        <p:blipFill>
          <a:blip r:embed="rId22"/>
          <a:stretch/>
        </p:blipFill>
        <p:spPr>
          <a:xfrm rot="2878800">
            <a:off x="2460240" y="5682240"/>
            <a:ext cx="552960" cy="592200"/>
          </a:xfrm>
          <a:prstGeom prst="rect">
            <a:avLst/>
          </a:prstGeom>
          <a:ln w="0">
            <a:noFill/>
          </a:ln>
        </p:spPr>
      </p:pic>
      <p:pic>
        <p:nvPicPr>
          <p:cNvPr id="70" name="Grafik 46" descr="Ein Bild, das Objekt, Uhr enthält.&#10;&#10;Automatisch generierte Beschreibung"/>
          <p:cNvPicPr/>
          <p:nvPr/>
        </p:nvPicPr>
        <p:blipFill>
          <a:blip r:embed="rId25"/>
          <a:stretch/>
        </p:blipFill>
        <p:spPr>
          <a:xfrm rot="18917400">
            <a:off x="671040" y="5050440"/>
            <a:ext cx="484200" cy="916200"/>
          </a:xfrm>
          <a:prstGeom prst="rect">
            <a:avLst/>
          </a:prstGeom>
          <a:ln w="0">
            <a:noFill/>
          </a:ln>
        </p:spPr>
      </p:pic>
      <p:pic>
        <p:nvPicPr>
          <p:cNvPr id="71" name="Grafik 47" descr="Ein Bild, das Objekt, Uhr enthält.&#10;&#10;Automatisch generierte Beschreibung"/>
          <p:cNvPicPr/>
          <p:nvPr/>
        </p:nvPicPr>
        <p:blipFill>
          <a:blip r:embed="rId26"/>
          <a:stretch/>
        </p:blipFill>
        <p:spPr>
          <a:xfrm rot="3176400">
            <a:off x="2026800" y="5085720"/>
            <a:ext cx="264600" cy="501120"/>
          </a:xfrm>
          <a:prstGeom prst="rect">
            <a:avLst/>
          </a:prstGeom>
          <a:ln w="0">
            <a:noFill/>
          </a:ln>
        </p:spPr>
      </p:pic>
      <p:pic>
        <p:nvPicPr>
          <p:cNvPr id="72" name="Grafik 48" descr="Ein Bild, das Objekt, Uhr enthält.&#10;&#10;Automatisch generierte Beschreibung"/>
          <p:cNvPicPr/>
          <p:nvPr/>
        </p:nvPicPr>
        <p:blipFill>
          <a:blip r:embed="rId27"/>
          <a:stretch/>
        </p:blipFill>
        <p:spPr>
          <a:xfrm rot="19426200">
            <a:off x="2957040" y="5241600"/>
            <a:ext cx="316800" cy="599400"/>
          </a:xfrm>
          <a:prstGeom prst="rect">
            <a:avLst/>
          </a:prstGeom>
          <a:ln w="0">
            <a:noFill/>
          </a:ln>
        </p:spPr>
      </p:pic>
      <p:pic>
        <p:nvPicPr>
          <p:cNvPr id="73" name="Grafik 72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4" name="Grafik 73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ftr" idx="4"/>
          </p:nvPr>
        </p:nvSpPr>
        <p:spPr>
          <a:xfrm>
            <a:off x="9004680" y="6534000"/>
            <a:ext cx="216972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defRPr lang="de-DE" sz="900" b="0" strike="noStrike" spc="-1">
                <a:solidFill>
                  <a:srgbClr val="5A5A5A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5A5A5A"/>
                </a:solidFill>
                <a:latin typeface="Arial"/>
              </a:rPr>
              <a:t>&lt;Fußzeile&gt;</a:t>
            </a:r>
            <a:endParaRPr lang="de-DE" sz="900" b="0" strike="noStrike" spc="-1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 idx="5"/>
          </p:nvPr>
        </p:nvSpPr>
        <p:spPr>
          <a:xfrm>
            <a:off x="11258640" y="6534000"/>
            <a:ext cx="33732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lang="de-DE" sz="900" b="1" strike="noStrike" spc="-1">
                <a:solidFill>
                  <a:srgbClr val="5A5A5A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</a:pPr>
            <a:fld id="{FA26D067-3DCC-4435-A98B-DB9F56F11ED8}" type="slidenum">
              <a:rPr lang="de-DE" sz="900" b="1" strike="noStrike" spc="-1">
                <a:solidFill>
                  <a:srgbClr val="5A5A5A"/>
                </a:solidFill>
                <a:latin typeface="Arial"/>
              </a:rPr>
              <a:t>‹Nr.›</a:t>
            </a:fld>
            <a:endParaRPr lang="de-DE" sz="900" b="0" strike="noStrike" spc="-1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6"/>
          </p:nvPr>
        </p:nvSpPr>
        <p:spPr>
          <a:xfrm>
            <a:off x="550800" y="6534000"/>
            <a:ext cx="57636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  <p:sp>
        <p:nvSpPr>
          <p:cNvPr id="7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Calibri"/>
              </a:rPr>
              <a:t>Format des Titeltextes durch Klicken bearbeiten</a:t>
            </a: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rafik 115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7" name="Objekt 116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0" imgH="0" progId="TCLayout.ActiveDocument.1">
                  <p:embed/>
                </p:oleObj>
              </mc:Choice>
              <mc:Fallback>
                <p:oleObj r:id="rId15" imgW="0" imgH="0" progId="TCLayout.ActiveDocument.1">
                  <p:embed/>
                  <p:pic>
                    <p:nvPicPr>
                      <p:cNvPr id="118" name="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Rechteck 12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889E33"/>
          </a:solidFill>
          <a:ln>
            <a:solidFill>
              <a:srgbClr val="64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Grafik 9" descr="Ein Bild, das Objekt, Uhr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11596680" y="6322320"/>
            <a:ext cx="448560" cy="460800"/>
          </a:xfrm>
          <a:prstGeom prst="rect">
            <a:avLst/>
          </a:prstGeom>
          <a:ln w="0">
            <a:noFill/>
          </a:ln>
        </p:spPr>
      </p:pic>
      <p:pic>
        <p:nvPicPr>
          <p:cNvPr id="121" name="Grafik 120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ftr" idx="7"/>
          </p:nvPr>
        </p:nvSpPr>
        <p:spPr>
          <a:xfrm>
            <a:off x="10841760" y="6534000"/>
            <a:ext cx="33264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defRPr lang="de-DE" sz="900" b="0" strike="noStrike" spc="-1">
                <a:solidFill>
                  <a:srgbClr val="5A5A5A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5A5A5A"/>
                </a:solidFill>
                <a:latin typeface="Arial"/>
              </a:rPr>
              <a:t>&lt;Fußzeile&gt;</a:t>
            </a:r>
            <a:endParaRPr lang="de-DE" sz="900" b="0" strike="noStrike" spc="-1"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Num" idx="8"/>
          </p:nvPr>
        </p:nvSpPr>
        <p:spPr>
          <a:xfrm>
            <a:off x="11258640" y="6534000"/>
            <a:ext cx="33732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lang="de-DE" sz="900" b="1" strike="noStrike" spc="-1">
                <a:solidFill>
                  <a:srgbClr val="5A5A5A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</a:pPr>
            <a:fld id="{AA9CC97A-6307-4779-BDAF-F90CA26F1EB6}" type="slidenum">
              <a:rPr lang="de-DE" sz="900" b="1" strike="noStrike" spc="-1">
                <a:solidFill>
                  <a:srgbClr val="5A5A5A"/>
                </a:solidFill>
                <a:latin typeface="Arial"/>
              </a:rPr>
              <a:t>‹Nr.›</a:t>
            </a:fld>
            <a:endParaRPr lang="de-DE" sz="900" b="0" strike="noStrike" spc="-1"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dt" idx="9"/>
          </p:nvPr>
        </p:nvSpPr>
        <p:spPr>
          <a:xfrm>
            <a:off x="550800" y="6534000"/>
            <a:ext cx="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  <p:sp>
        <p:nvSpPr>
          <p:cNvPr id="12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Calibri"/>
              </a:rPr>
              <a:t>Format des Titeltextes durch Klicken bearbeiten</a:t>
            </a: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fik 162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64" name="Grafik 163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5" name="Objekt 16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0" imgH="0" progId="TCLayout.ActiveDocument.1">
                  <p:embed/>
                </p:oleObj>
              </mc:Choice>
              <mc:Fallback>
                <p:oleObj r:id="rId15" imgW="0" imgH="0" progId="TCLayout.ActiveDocument.1">
                  <p:embed/>
                  <p:pic>
                    <p:nvPicPr>
                      <p:cNvPr id="166" name="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" name="Rechteck 12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889E33"/>
          </a:solidFill>
          <a:ln>
            <a:solidFill>
              <a:srgbClr val="64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8" name="Grafik 9" descr="Ein Bild, das Objekt, Uhr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11596680" y="6322320"/>
            <a:ext cx="448560" cy="460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9" name="Objekt 168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170" name="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Rechteck 6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889E33"/>
          </a:solidFill>
          <a:ln>
            <a:solidFill>
              <a:srgbClr val="64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72" name="Gruppieren 65"/>
          <p:cNvGrpSpPr/>
          <p:nvPr/>
        </p:nvGrpSpPr>
        <p:grpSpPr>
          <a:xfrm>
            <a:off x="10073520" y="59760"/>
            <a:ext cx="2489040" cy="2647080"/>
            <a:chOff x="10073520" y="59760"/>
            <a:chExt cx="2489040" cy="2647080"/>
          </a:xfrm>
        </p:grpSpPr>
        <p:pic>
          <p:nvPicPr>
            <p:cNvPr id="173" name="Grafik 42" descr="Ein Bild, das Objekt, Uhr enthält.&#10;&#10;Automatisch generierte Beschreibung"/>
            <p:cNvPicPr/>
            <p:nvPr/>
          </p:nvPicPr>
          <p:blipFill>
            <a:blip r:embed="rId18"/>
            <a:stretch/>
          </p:blipFill>
          <p:spPr>
            <a:xfrm rot="2102400">
              <a:off x="10262520" y="1792800"/>
              <a:ext cx="417240" cy="789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4" name="Grafik 43" descr="Ein Bild, das Objekt, Ball, Schild, Baseball enthält.&#10;&#10;Automatisch generierte Beschreibung"/>
            <p:cNvPicPr/>
            <p:nvPr/>
          </p:nvPicPr>
          <p:blipFill>
            <a:blip r:embed="rId19"/>
            <a:stretch/>
          </p:blipFill>
          <p:spPr>
            <a:xfrm rot="1425600">
              <a:off x="10805400" y="1969560"/>
              <a:ext cx="600480" cy="64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5" name="Grafik 44" descr="Ein Bild, das Objekt, Uhr enthält.&#10;&#10;Automatisch generierte Beschreibung"/>
            <p:cNvPicPr/>
            <p:nvPr/>
          </p:nvPicPr>
          <p:blipFill>
            <a:blip r:embed="rId20"/>
            <a:stretch/>
          </p:blipFill>
          <p:spPr>
            <a:xfrm rot="20487000">
              <a:off x="11262960" y="1099800"/>
              <a:ext cx="321480" cy="608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6" name="Grafik 46" descr="Ein Bild, das Objekt, Uhr enthält.&#10;&#10;Automatisch generierte Beschreibung"/>
            <p:cNvPicPr/>
            <p:nvPr/>
          </p:nvPicPr>
          <p:blipFill>
            <a:blip r:embed="rId21"/>
            <a:stretch/>
          </p:blipFill>
          <p:spPr>
            <a:xfrm rot="4839600">
              <a:off x="12131280" y="1274760"/>
              <a:ext cx="284760" cy="53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7" name="Grafik 47" descr="Ein Bild, das Objekt, Uhr enthält.&#10;&#10;Automatisch generierte Beschreibung"/>
            <p:cNvPicPr/>
            <p:nvPr/>
          </p:nvPicPr>
          <p:blipFill>
            <a:blip r:embed="rId22"/>
            <a:stretch/>
          </p:blipFill>
          <p:spPr>
            <a:xfrm rot="7184400">
              <a:off x="11827080" y="2003040"/>
              <a:ext cx="208800" cy="39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8" name="Grafik 49" descr="Ein Bild, das Objekt, Ball, Schild, Baseball enthält.&#10;&#10;Automatisch generierte Beschreibung"/>
            <p:cNvPicPr/>
            <p:nvPr/>
          </p:nvPicPr>
          <p:blipFill>
            <a:blip r:embed="rId23"/>
            <a:stretch/>
          </p:blipFill>
          <p:spPr>
            <a:xfrm rot="2399400">
              <a:off x="11466000" y="1642680"/>
              <a:ext cx="429480" cy="460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9" name="Grafik 54" descr="Ein Bild, das Objekt, Ball, Schild, Baseball enthält.&#10;&#10;Automatisch generierte Beschreibung"/>
            <p:cNvPicPr/>
            <p:nvPr/>
          </p:nvPicPr>
          <p:blipFill>
            <a:blip r:embed="rId24"/>
            <a:stretch/>
          </p:blipFill>
          <p:spPr>
            <a:xfrm rot="20896200">
              <a:off x="11991960" y="368640"/>
              <a:ext cx="368640" cy="394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Grafik 55" descr="Ein Bild, das Objekt, Ball, Schild, Baseball enthält.&#10;&#10;Automatisch generierte Beschreibung"/>
            <p:cNvPicPr/>
            <p:nvPr/>
          </p:nvPicPr>
          <p:blipFill>
            <a:blip r:embed="rId25"/>
            <a:stretch/>
          </p:blipFill>
          <p:spPr>
            <a:xfrm rot="17377200">
              <a:off x="11277720" y="295920"/>
              <a:ext cx="299880" cy="321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1" name="Grafik 57" descr="Ein Bild, das Objekt, Ball, Schild, Baseball enthält.&#10;&#10;Automatisch generierte Beschreibung"/>
            <p:cNvPicPr/>
            <p:nvPr/>
          </p:nvPicPr>
          <p:blipFill>
            <a:blip r:embed="rId26"/>
            <a:stretch/>
          </p:blipFill>
          <p:spPr>
            <a:xfrm rot="19934400">
              <a:off x="11544840" y="914400"/>
              <a:ext cx="475200" cy="508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2" name="Grafik 62" descr="Ein Bild, das Objekt, Uhr enthält.&#10;&#10;Automatisch generierte Beschreibung"/>
            <p:cNvPicPr/>
            <p:nvPr/>
          </p:nvPicPr>
          <p:blipFill>
            <a:blip r:embed="rId22"/>
            <a:stretch/>
          </p:blipFill>
          <p:spPr>
            <a:xfrm rot="2539200">
              <a:off x="11889360" y="78480"/>
              <a:ext cx="208800" cy="3952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83" name="Grafik 182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84" name="Grafik 183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85" name="PlaceHolder 1"/>
          <p:cNvSpPr>
            <a:spLocks noGrp="1"/>
          </p:cNvSpPr>
          <p:nvPr>
            <p:ph type="ftr" idx="10"/>
          </p:nvPr>
        </p:nvSpPr>
        <p:spPr>
          <a:xfrm>
            <a:off x="9004680" y="6534000"/>
            <a:ext cx="216972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defRPr lang="de-DE" sz="900" b="0" strike="noStrike" spc="-1">
                <a:solidFill>
                  <a:srgbClr val="5A5A5A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5A5A5A"/>
                </a:solidFill>
                <a:latin typeface="Arial"/>
              </a:rPr>
              <a:t>&lt;Fußzeile&gt;</a:t>
            </a:r>
            <a:endParaRPr lang="de-DE" sz="900" b="0" strike="noStrike" spc="-1"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ldNum" idx="11"/>
          </p:nvPr>
        </p:nvSpPr>
        <p:spPr>
          <a:xfrm>
            <a:off x="11258640" y="6534000"/>
            <a:ext cx="33732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defRPr lang="de-DE" sz="900" b="1" strike="noStrike" spc="-1">
                <a:solidFill>
                  <a:srgbClr val="5A5A5A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</a:pPr>
            <a:fld id="{FA0C23C3-EF12-4318-B22F-7A865FAEB441}" type="slidenum">
              <a:rPr lang="de-DE" sz="900" b="1" strike="noStrike" spc="-1">
                <a:solidFill>
                  <a:srgbClr val="5A5A5A"/>
                </a:solidFill>
                <a:latin typeface="Arial"/>
              </a:rPr>
              <a:t>‹Nr.›</a:t>
            </a:fld>
            <a:endParaRPr lang="de-DE" sz="900" b="0" strike="noStrike" spc="-1"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dt" idx="12"/>
          </p:nvPr>
        </p:nvSpPr>
        <p:spPr>
          <a:xfrm>
            <a:off x="550800" y="6534000"/>
            <a:ext cx="576360" cy="13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z="1400" b="0" strike="noStrike" spc="-1">
                <a:latin typeface="Calibri"/>
              </a:defRPr>
            </a:lvl1pPr>
          </a:lstStyle>
          <a:p>
            <a:r>
              <a:rPr lang="de-DE" sz="1400" b="0" strike="noStrike" spc="-1">
                <a:latin typeface="Calibri"/>
              </a:rPr>
              <a:t>&lt;Datum/Uhrzeit&gt;</a:t>
            </a:r>
          </a:p>
        </p:txBody>
      </p:sp>
      <p:sp>
        <p:nvSpPr>
          <p:cNvPr id="1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Calibri"/>
              </a:rPr>
              <a:t>Format des Titeltextes durch Klicken bearbeiten</a:t>
            </a: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" name="Grafik 1233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235" name="Grafik 1234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36" name="Objekt 1235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0" imgH="0" progId="TCLayout.ActiveDocument.1">
                  <p:embed/>
                </p:oleObj>
              </mc:Choice>
              <mc:Fallback>
                <p:oleObj r:id="rId15" imgW="0" imgH="0" progId="TCLayout.ActiveDocument.1">
                  <p:embed/>
                  <p:pic>
                    <p:nvPicPr>
                      <p:cNvPr id="1237" name="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8" name="Rechteck 12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889E33"/>
          </a:solidFill>
          <a:ln>
            <a:solidFill>
              <a:srgbClr val="64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39" name="Grafik 9" descr="Ein Bild, das Objekt, Uhr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11596680" y="6322320"/>
            <a:ext cx="448560" cy="460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40" name="Objekt 7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1241" name="Objekt 7"/>
                      <p:cNvPicPr/>
                      <p:nvPr/>
                    </p:nvPicPr>
                    <p:blipFill>
                      <a:blip r:embed="rId1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2" name="Rechteck 9" hidden="1"/>
          <p:cNvSpPr/>
          <p:nvPr/>
        </p:nvSpPr>
        <p:spPr>
          <a:xfrm>
            <a:off x="0" y="0"/>
            <a:ext cx="158040" cy="158040"/>
          </a:xfrm>
          <a:prstGeom prst="rect">
            <a:avLst/>
          </a:prstGeom>
          <a:solidFill>
            <a:srgbClr val="889E33"/>
          </a:solidFill>
          <a:ln>
            <a:solidFill>
              <a:srgbClr val="647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3" name="Rechteck 35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44" name="Gruppieren 3"/>
          <p:cNvGrpSpPr/>
          <p:nvPr/>
        </p:nvGrpSpPr>
        <p:grpSpPr>
          <a:xfrm>
            <a:off x="5182200" y="1379520"/>
            <a:ext cx="5985360" cy="6074280"/>
            <a:chOff x="5182200" y="1379520"/>
            <a:chExt cx="5985360" cy="6074280"/>
          </a:xfrm>
        </p:grpSpPr>
        <p:pic>
          <p:nvPicPr>
            <p:cNvPr id="1245" name="Grafik 6" descr="Ein Bild, das Objekt, Uhr enthält.&#10;&#10;Automatisch generierte Beschreibung"/>
            <p:cNvPicPr/>
            <p:nvPr/>
          </p:nvPicPr>
          <p:blipFill>
            <a:blip r:embed="rId18">
              <a:biLevel thresh="50000"/>
            </a:blip>
            <a:stretch/>
          </p:blipFill>
          <p:spPr>
            <a:xfrm rot="21131400">
              <a:off x="6786360" y="6459480"/>
              <a:ext cx="509760" cy="964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46" name="Grafik 10" descr="Ein Bild, das Objekt, Ball, Schild, Baseball enthält.&#10;&#10;Automatisch generierte Beschreibung"/>
            <p:cNvPicPr/>
            <p:nvPr/>
          </p:nvPicPr>
          <p:blipFill>
            <a:blip r:embed="rId19">
              <a:biLevel thresh="50000"/>
            </a:blip>
            <a:stretch/>
          </p:blipFill>
          <p:spPr>
            <a:xfrm>
              <a:off x="7324200" y="6208200"/>
              <a:ext cx="790920" cy="847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47" name="Grafik 48" descr="Ein Bild, das Objekt, Uhr enthält.&#10;&#10;Automatisch generierte Beschreibung"/>
            <p:cNvPicPr/>
            <p:nvPr/>
          </p:nvPicPr>
          <p:blipFill>
            <a:blip r:embed="rId20">
              <a:biLevel thresh="50000"/>
            </a:blip>
            <a:stretch/>
          </p:blipFill>
          <p:spPr>
            <a:xfrm rot="19052400">
              <a:off x="6516000" y="5441400"/>
              <a:ext cx="423720" cy="801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48" name="Grafik 49" descr="Ein Bild, das Objekt, Uhr enthält.&#10;&#10;Automatisch generierte Beschreibung"/>
            <p:cNvPicPr/>
            <p:nvPr/>
          </p:nvPicPr>
          <p:blipFill>
            <a:blip r:embed="rId21">
              <a:biLevel thresh="50000"/>
            </a:blip>
            <a:stretch/>
          </p:blipFill>
          <p:spPr>
            <a:xfrm rot="18087000">
              <a:off x="6415200" y="4845600"/>
              <a:ext cx="290520" cy="549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49" name="Grafik 50" descr="Ein Bild, das Objekt, Uhr enthält.&#10;&#10;Automatisch generierte Beschreibung"/>
            <p:cNvPicPr/>
            <p:nvPr/>
          </p:nvPicPr>
          <p:blipFill>
            <a:blip r:embed="rId22">
              <a:biLevel thresh="50000"/>
            </a:blip>
            <a:stretch/>
          </p:blipFill>
          <p:spPr>
            <a:xfrm rot="1482000">
              <a:off x="7575840" y="4503240"/>
              <a:ext cx="375120" cy="709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0" name="Grafik 51" descr="Ein Bild, das Objekt, Uhr enthält.&#10;&#10;Automatisch generierte Beschreibung"/>
            <p:cNvPicPr/>
            <p:nvPr/>
          </p:nvPicPr>
          <p:blipFill>
            <a:blip r:embed="rId23">
              <a:biLevel thresh="50000"/>
            </a:blip>
            <a:stretch/>
          </p:blipFill>
          <p:spPr>
            <a:xfrm rot="3826200">
              <a:off x="8087400" y="5450040"/>
              <a:ext cx="254880" cy="48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1" name="Grafik 52" descr="Ein Bild, das Objekt, Uhr enthält.&#10;&#10;Automatisch generierte Beschreibung"/>
            <p:cNvPicPr/>
            <p:nvPr/>
          </p:nvPicPr>
          <p:blipFill>
            <a:blip r:embed="rId24">
              <a:biLevel thresh="50000"/>
            </a:blip>
            <a:stretch/>
          </p:blipFill>
          <p:spPr>
            <a:xfrm rot="4728000">
              <a:off x="9043920" y="4379400"/>
              <a:ext cx="447840" cy="847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2" name="Grafik 53" descr="Ein Bild, das Objekt, Ball, Schild, Baseball enthält.&#10;&#10;Automatisch generierte Beschreibung"/>
            <p:cNvPicPr/>
            <p:nvPr/>
          </p:nvPicPr>
          <p:blipFill>
            <a:blip r:embed="rId25">
              <a:biLevel thresh="50000"/>
            </a:blip>
            <a:stretch/>
          </p:blipFill>
          <p:spPr>
            <a:xfrm rot="20641800">
              <a:off x="7425360" y="5441760"/>
              <a:ext cx="524520" cy="561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3" name="Grafik 54" descr="Ein Bild, das Objekt, Ball, Schild, Baseball enthält.&#10;&#10;Automatisch generierte Beschreibung"/>
            <p:cNvPicPr/>
            <p:nvPr/>
          </p:nvPicPr>
          <p:blipFill>
            <a:blip r:embed="rId26">
              <a:biLevel thresh="50000"/>
            </a:blip>
            <a:stretch/>
          </p:blipFill>
          <p:spPr>
            <a:xfrm rot="2878800">
              <a:off x="8598960" y="5005800"/>
              <a:ext cx="531000" cy="568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4" name="Grafik 55" descr="Ein Bild, das Objekt, Ball, Schild, Baseball enthält.&#10;&#10;Automatisch generierte Beschreibung"/>
            <p:cNvPicPr/>
            <p:nvPr/>
          </p:nvPicPr>
          <p:blipFill>
            <a:blip r:embed="rId27">
              <a:biLevel thresh="50000"/>
            </a:blip>
            <a:stretch/>
          </p:blipFill>
          <p:spPr>
            <a:xfrm rot="4639200">
              <a:off x="9775080" y="4188960"/>
              <a:ext cx="450360" cy="48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5" name="Grafik 56" descr="Ein Bild, das Objekt, Ball, Schild, Baseball enthält.&#10;&#10;Automatisch generierte Beschreibung"/>
            <p:cNvPicPr/>
            <p:nvPr/>
          </p:nvPicPr>
          <p:blipFill>
            <a:blip r:embed="rId28">
              <a:biLevel thresh="50000"/>
            </a:blip>
            <a:stretch/>
          </p:blipFill>
          <p:spPr>
            <a:xfrm rot="20110200">
              <a:off x="8806320" y="4028040"/>
              <a:ext cx="485640" cy="520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6" name="Grafik 58" descr="Ein Bild, das Objekt, Ball, Schild, Baseball enthält.&#10;&#10;Automatisch generierte Beschreibung"/>
            <p:cNvPicPr/>
            <p:nvPr/>
          </p:nvPicPr>
          <p:blipFill>
            <a:blip r:embed="rId27">
              <a:biLevel thresh="50000"/>
            </a:blip>
            <a:stretch/>
          </p:blipFill>
          <p:spPr>
            <a:xfrm rot="17538600">
              <a:off x="7097760" y="4179960"/>
              <a:ext cx="450360" cy="48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7" name="Grafik 59" descr="Ein Bild, das Objekt, Ball, Schild, Baseball enthält.&#10;&#10;Automatisch generierte Beschreibung"/>
            <p:cNvPicPr/>
            <p:nvPr/>
          </p:nvPicPr>
          <p:blipFill>
            <a:blip r:embed="rId29">
              <a:biLevel thresh="50000"/>
            </a:blip>
            <a:stretch/>
          </p:blipFill>
          <p:spPr>
            <a:xfrm rot="14019000">
              <a:off x="6655680" y="4230360"/>
              <a:ext cx="406800" cy="435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8" name="Grafik 60" descr="Ein Bild, das Objekt, Ball, Schild, Baseball enthält.&#10;&#10;Automatisch generierte Beschreibung"/>
            <p:cNvPicPr/>
            <p:nvPr/>
          </p:nvPicPr>
          <p:blipFill>
            <a:blip r:embed="rId30">
              <a:biLevel thresh="50000"/>
            </a:blip>
            <a:stretch/>
          </p:blipFill>
          <p:spPr>
            <a:xfrm>
              <a:off x="8020800" y="4421520"/>
              <a:ext cx="618840" cy="663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9" name="Grafik 61" descr="Ein Bild, das Objekt, Ball, Schild, Baseball enthält.&#10;&#10;Automatisch generierte Beschreibung"/>
            <p:cNvPicPr/>
            <p:nvPr/>
          </p:nvPicPr>
          <p:blipFill>
            <a:blip r:embed="rId31">
              <a:biLevel thresh="50000"/>
            </a:blip>
            <a:stretch/>
          </p:blipFill>
          <p:spPr>
            <a:xfrm rot="16576200">
              <a:off x="6832440" y="4801680"/>
              <a:ext cx="579960" cy="621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0" name="Grafik 72" descr="Ein Bild, das Objekt, Uhr enthält.&#10;&#10;Automatisch generierte Beschreibung"/>
            <p:cNvPicPr/>
            <p:nvPr/>
          </p:nvPicPr>
          <p:blipFill>
            <a:blip r:embed="rId32">
              <a:biLevel thresh="50000"/>
            </a:blip>
            <a:stretch/>
          </p:blipFill>
          <p:spPr>
            <a:xfrm rot="2409000">
              <a:off x="5353200" y="5604840"/>
              <a:ext cx="347760" cy="658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1" name="Grafik 73" descr="Ein Bild, das Objekt, Ball, Schild, Baseball enthält.&#10;&#10;Automatisch generierte Beschreibung"/>
            <p:cNvPicPr/>
            <p:nvPr/>
          </p:nvPicPr>
          <p:blipFill>
            <a:blip r:embed="rId30">
              <a:biLevel thresh="50000"/>
            </a:blip>
            <a:stretch/>
          </p:blipFill>
          <p:spPr>
            <a:xfrm rot="16954800">
              <a:off x="5619960" y="6216840"/>
              <a:ext cx="618840" cy="663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2" name="Grafik 74" descr="Ein Bild, das Objekt, Ball, Schild, Baseball enthält.&#10;&#10;Automatisch generierte Beschreibung"/>
            <p:cNvPicPr/>
            <p:nvPr/>
          </p:nvPicPr>
          <p:blipFill>
            <a:blip r:embed="rId27">
              <a:biLevel thresh="50000"/>
            </a:blip>
            <a:stretch/>
          </p:blipFill>
          <p:spPr>
            <a:xfrm rot="2878800">
              <a:off x="8609040" y="6072840"/>
              <a:ext cx="450360" cy="48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3" name="Grafik 75" descr="Ein Bild, das Objekt, Uhr enthält.&#10;&#10;Automatisch generierte Beschreibung"/>
            <p:cNvPicPr/>
            <p:nvPr/>
          </p:nvPicPr>
          <p:blipFill>
            <a:blip r:embed="rId33">
              <a:biLevel thresh="50000"/>
            </a:blip>
            <a:stretch/>
          </p:blipFill>
          <p:spPr>
            <a:xfrm rot="19696800">
              <a:off x="9110880" y="5661360"/>
              <a:ext cx="255960" cy="484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4" name="Grafik 76" descr="Ein Bild, das Objekt, Uhr enthält.&#10;&#10;Automatisch generierte Beschreibung"/>
            <p:cNvPicPr/>
            <p:nvPr/>
          </p:nvPicPr>
          <p:blipFill>
            <a:blip r:embed="rId34">
              <a:biLevel thresh="50000"/>
            </a:blip>
            <a:stretch/>
          </p:blipFill>
          <p:spPr>
            <a:xfrm rot="1528200">
              <a:off x="9322200" y="6314040"/>
              <a:ext cx="451440" cy="853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5" name="Grafik 77" descr="Ein Bild, das Objekt, Uhr enthält.&#10;&#10;Automatisch generierte Beschreibung"/>
            <p:cNvPicPr/>
            <p:nvPr/>
          </p:nvPicPr>
          <p:blipFill>
            <a:blip r:embed="rId32">
              <a:biLevel thresh="50000"/>
            </a:blip>
            <a:stretch/>
          </p:blipFill>
          <p:spPr>
            <a:xfrm rot="21405600">
              <a:off x="9983520" y="5325480"/>
              <a:ext cx="347760" cy="658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6" name="Grafik 78" descr="Ein Bild, das Objekt, Ball, Schild, Baseball enthält.&#10;&#10;Automatisch generierte Beschreibung"/>
            <p:cNvPicPr/>
            <p:nvPr/>
          </p:nvPicPr>
          <p:blipFill>
            <a:blip r:embed="rId30">
              <a:biLevel thresh="50000"/>
            </a:blip>
            <a:stretch/>
          </p:blipFill>
          <p:spPr>
            <a:xfrm>
              <a:off x="10312920" y="5744520"/>
              <a:ext cx="618840" cy="663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7" name="Grafik 79" descr="Ein Bild, das Objekt, Ball, Schild, Baseball enthält.&#10;&#10;Automatisch generierte Beschreibung"/>
            <p:cNvPicPr/>
            <p:nvPr/>
          </p:nvPicPr>
          <p:blipFill>
            <a:blip r:embed="rId35">
              <a:biLevel thresh="50000"/>
            </a:blip>
            <a:stretch/>
          </p:blipFill>
          <p:spPr>
            <a:xfrm rot="1348800">
              <a:off x="10109160" y="3088080"/>
              <a:ext cx="704520" cy="754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8" name="Grafik 80" descr="Ein Bild, das Objekt, Ball, Schild, Baseball enthält.&#10;&#10;Automatisch generierte Beschreibung"/>
            <p:cNvPicPr/>
            <p:nvPr/>
          </p:nvPicPr>
          <p:blipFill>
            <a:blip r:embed="rId27">
              <a:biLevel thresh="50000"/>
            </a:blip>
            <a:stretch/>
          </p:blipFill>
          <p:spPr>
            <a:xfrm rot="20110200">
              <a:off x="10016280" y="2842560"/>
              <a:ext cx="450360" cy="48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9" name="Grafik 81" descr="Ein Bild, das Objekt, Uhr enthält.&#10;&#10;Automatisch generierte Beschreibung"/>
            <p:cNvPicPr/>
            <p:nvPr/>
          </p:nvPicPr>
          <p:blipFill>
            <a:blip r:embed="rId36">
              <a:biLevel thresh="50000"/>
            </a:blip>
            <a:stretch/>
          </p:blipFill>
          <p:spPr>
            <a:xfrm rot="19866000">
              <a:off x="9218880" y="3028680"/>
              <a:ext cx="514440" cy="973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0" name="Grafik 82" descr="Ein Bild, das Objekt, Uhr enthält.&#10;&#10;Automatisch generierte Beschreibung"/>
            <p:cNvPicPr/>
            <p:nvPr/>
          </p:nvPicPr>
          <p:blipFill>
            <a:blip r:embed="rId37">
              <a:biLevel thresh="50000"/>
            </a:blip>
            <a:stretch/>
          </p:blipFill>
          <p:spPr>
            <a:xfrm rot="21405600">
              <a:off x="9628200" y="1719360"/>
              <a:ext cx="434520" cy="82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1" name="Grafik 83" descr="Ein Bild, das Objekt, Ball, Schild, Baseball enthält.&#10;&#10;Automatisch generierte Beschreibung"/>
            <p:cNvPicPr/>
            <p:nvPr/>
          </p:nvPicPr>
          <p:blipFill>
            <a:blip r:embed="rId27">
              <a:biLevel thresh="50000"/>
            </a:blip>
            <a:stretch/>
          </p:blipFill>
          <p:spPr>
            <a:xfrm rot="175200">
              <a:off x="10705320" y="1390320"/>
              <a:ext cx="450360" cy="482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2" name="Grafik 84" descr="Ein Bild, das Objekt, Uhr enthält.&#10;&#10;Automatisch generierte Beschreibung"/>
            <p:cNvPicPr/>
            <p:nvPr/>
          </p:nvPicPr>
          <p:blipFill>
            <a:blip r:embed="rId38">
              <a:biLevel thresh="50000"/>
            </a:blip>
            <a:stretch/>
          </p:blipFill>
          <p:spPr>
            <a:xfrm rot="1903200" flipH="1">
              <a:off x="8313840" y="3508920"/>
              <a:ext cx="333000" cy="6300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273" name="Grafik 5"/>
          <p:cNvPicPr/>
          <p:nvPr/>
        </p:nvPicPr>
        <p:blipFill>
          <a:blip r:embed="rId39"/>
          <a:stretch/>
        </p:blipFill>
        <p:spPr>
          <a:xfrm>
            <a:off x="544320" y="704880"/>
            <a:ext cx="1698840" cy="810720"/>
          </a:xfrm>
          <a:prstGeom prst="rect">
            <a:avLst/>
          </a:prstGeom>
          <a:ln w="0">
            <a:noFill/>
          </a:ln>
        </p:spPr>
      </p:pic>
      <p:pic>
        <p:nvPicPr>
          <p:cNvPr id="1274" name="Grafik 1273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275" name="Grafik 1274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Calibri"/>
              </a:rPr>
              <a:t>Format des Titeltextes durch Klicken bearbeiten</a:t>
            </a:r>
          </a:p>
        </p:txBody>
      </p:sp>
      <p:sp>
        <p:nvSpPr>
          <p:cNvPr id="1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3.png"/><Relationship Id="rId5" Type="http://schemas.openxmlformats.org/officeDocument/2006/relationships/hyperlink" Target="https://goodlife.leeds.ac.uk/" TargetMode="Externa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4.png"/><Relationship Id="rId5" Type="http://schemas.openxmlformats.org/officeDocument/2006/relationships/hyperlink" Target="https://goodlife.leeds.ac.uk/" TargetMode="Externa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5.png"/><Relationship Id="rId5" Type="http://schemas.openxmlformats.org/officeDocument/2006/relationships/hyperlink" Target="https://goodlife.leeds.ac.uk/" TargetMode="Externa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klaus.meucht@ecogood.org" TargetMode="External"/><Relationship Id="rId4" Type="http://schemas.openxmlformats.org/officeDocument/2006/relationships/hyperlink" Target="mailto:klaus@meucht.d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8.png"/><Relationship Id="rId5" Type="http://schemas.openxmlformats.org/officeDocument/2006/relationships/image" Target="../media/image69.png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mailto:klaus@meucht.de" TargetMode="External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0.png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72.jp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7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0.jp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1.jp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Foliennummernplatzhalter 2"/>
          <p:cNvSpPr/>
          <p:nvPr/>
        </p:nvSpPr>
        <p:spPr>
          <a:xfrm>
            <a:off x="11258640" y="6534000"/>
            <a:ext cx="337320" cy="13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fld id="{5BCF7C43-53EC-4B62-9253-D11FB9DBA923}" type="slidenum">
              <a:rPr lang="de-DE" sz="900" b="1" strike="noStrike" spc="-1">
                <a:solidFill>
                  <a:srgbClr val="5A5A5A"/>
                </a:solidFill>
                <a:latin typeface="Arial"/>
              </a:rPr>
              <a:t>1</a:t>
            </a:fld>
            <a:endParaRPr lang="de-DE" sz="900" b="0" strike="noStrike" spc="-1">
              <a:latin typeface="Calibri"/>
            </a:endParaRPr>
          </a:p>
        </p:txBody>
      </p:sp>
      <p:sp>
        <p:nvSpPr>
          <p:cNvPr id="1322" name="Textfeld 6"/>
          <p:cNvSpPr/>
          <p:nvPr/>
        </p:nvSpPr>
        <p:spPr>
          <a:xfrm>
            <a:off x="456332" y="6115799"/>
            <a:ext cx="6346440" cy="2462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 dirty="0">
                <a:solidFill>
                  <a:srgbClr val="009DA5"/>
                </a:solidFill>
                <a:latin typeface="Arial"/>
                <a:ea typeface="DejaVu Sans"/>
              </a:rPr>
              <a:t>Klaus Meucht</a:t>
            </a:r>
            <a:endParaRPr lang="de-DE" sz="1600" b="0" strike="noStrike" spc="-1" dirty="0">
              <a:latin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5C33AC8-2742-8D68-9875-168CE184C7EC}"/>
              </a:ext>
            </a:extLst>
          </p:cNvPr>
          <p:cNvSpPr txBox="1"/>
          <p:nvPr/>
        </p:nvSpPr>
        <p:spPr>
          <a:xfrm>
            <a:off x="9164077" y="6302548"/>
            <a:ext cx="302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 Juli 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791671-0203-04CE-725D-A044495E0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0243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E0C5537-5BCD-E373-EB74-EA04680CECB9}"/>
              </a:ext>
            </a:extLst>
          </p:cNvPr>
          <p:cNvSpPr txBox="1"/>
          <p:nvPr/>
        </p:nvSpPr>
        <p:spPr>
          <a:xfrm>
            <a:off x="8421241" y="2898682"/>
            <a:ext cx="2113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klaus@meucht.de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4D7FBD-0A05-1646-7E66-754C2E83B0F4}"/>
              </a:ext>
            </a:extLst>
          </p:cNvPr>
          <p:cNvSpPr txBox="1"/>
          <p:nvPr/>
        </p:nvSpPr>
        <p:spPr>
          <a:xfrm>
            <a:off x="8420331" y="3341278"/>
            <a:ext cx="323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Klaus.meucht@ecogood.org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Donut – innere und äußere Grenzen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10</a:t>
            </a:fld>
            <a:endParaRPr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D67326-EF44-39FB-A18F-07D954FA1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054244"/>
            <a:ext cx="8763672" cy="580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Donut – KPI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11</a:t>
            </a:fld>
            <a:endParaRPr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40A821-6A01-A03D-8FE4-5A9290C2685B}"/>
              </a:ext>
            </a:extLst>
          </p:cNvPr>
          <p:cNvSpPr txBox="1"/>
          <p:nvPr/>
        </p:nvSpPr>
        <p:spPr>
          <a:xfrm>
            <a:off x="443753" y="1452282"/>
            <a:ext cx="474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</a:t>
            </a:r>
            <a:r>
              <a:rPr lang="de-DE" sz="2800" dirty="0"/>
              <a:t>ey</a:t>
            </a:r>
            <a:r>
              <a:rPr lang="de-DE" dirty="0"/>
              <a:t> </a:t>
            </a:r>
            <a:r>
              <a:rPr lang="de-DE" sz="3200" b="1" dirty="0"/>
              <a:t>P</a:t>
            </a:r>
            <a:r>
              <a:rPr lang="de-DE" sz="3200" dirty="0"/>
              <a:t>erformance</a:t>
            </a:r>
            <a:r>
              <a:rPr lang="de-DE" dirty="0"/>
              <a:t> </a:t>
            </a:r>
            <a:r>
              <a:rPr lang="de-DE" sz="2800" b="1" dirty="0" err="1"/>
              <a:t>I</a:t>
            </a:r>
            <a:r>
              <a:rPr lang="de-DE" sz="2800" dirty="0" err="1"/>
              <a:t>ndicator</a:t>
            </a:r>
            <a:endParaRPr lang="de-DE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CAEBDA6-D8D8-F272-9F4C-98CC616E3ABA}"/>
              </a:ext>
            </a:extLst>
          </p:cNvPr>
          <p:cNvSpPr txBox="1"/>
          <p:nvPr/>
        </p:nvSpPr>
        <p:spPr>
          <a:xfrm>
            <a:off x="550799" y="2756647"/>
            <a:ext cx="8781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Der Begriff Key-Performance-</a:t>
            </a:r>
            <a:r>
              <a:rPr lang="de-DE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Indicator</a:t>
            </a:r>
            <a:r>
              <a:rPr lang="de-DE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bzw. Leistungskennzahl bezeichnet in der Betriebswirtschaftslehre Kennzahlen, anhand derer der Fortschritt oder der Erfüllungsgrad hinsichtlich wichtiger Zielsetzungen oder kritischer Erfolgsfaktoren innerhalb einer Organisation gemessen und/oder ermittelt werden kann.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F07693-1FEE-F963-024E-77ED0FBF5B99}"/>
              </a:ext>
            </a:extLst>
          </p:cNvPr>
          <p:cNvSpPr txBox="1"/>
          <p:nvPr/>
        </p:nvSpPr>
        <p:spPr>
          <a:xfrm flipH="1">
            <a:off x="550799" y="4060113"/>
            <a:ext cx="591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Probleme: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70D486-B7A2-FB40-FD51-73E1C3205117}"/>
              </a:ext>
            </a:extLst>
          </p:cNvPr>
          <p:cNvSpPr txBox="1"/>
          <p:nvPr/>
        </p:nvSpPr>
        <p:spPr>
          <a:xfrm>
            <a:off x="1021976" y="4650007"/>
            <a:ext cx="896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Laut Maja Göpel ist die Reduktion komplexer Zusammenhänge auf eine Zahl immer eine Werteentscheidung. Den Entscheidern sind diese Werte oft nicht bewusst.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60DE46-3CFC-C71D-0E6B-F8886EBB45EE}"/>
              </a:ext>
            </a:extLst>
          </p:cNvPr>
          <p:cNvSpPr txBox="1"/>
          <p:nvPr/>
        </p:nvSpPr>
        <p:spPr>
          <a:xfrm>
            <a:off x="1021975" y="5488043"/>
            <a:ext cx="8969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 Modell ist immer eine starke Vereinfachung der Realität. Es besteht die Gefahr die Realität mit dem Modell zu verwechseln. Die richtigen </a:t>
            </a:r>
            <a:r>
              <a:rPr lang="de-DE" dirty="0" err="1"/>
              <a:t>KPI‘s</a:t>
            </a:r>
            <a:r>
              <a:rPr lang="de-DE" dirty="0"/>
              <a:t> zu finden ist extrem schwer.</a:t>
            </a:r>
          </a:p>
        </p:txBody>
      </p:sp>
    </p:spTree>
    <p:extLst>
      <p:ext uri="{BB962C8B-B14F-4D97-AF65-F5344CB8AC3E}">
        <p14:creationId xmlns:p14="http://schemas.microsoft.com/office/powerpoint/2010/main" val="42270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Donut – KPI Beispiele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12</a:t>
            </a:fld>
            <a:endParaRPr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440A821-6A01-A03D-8FE4-5A9290C2685B}"/>
              </a:ext>
            </a:extLst>
          </p:cNvPr>
          <p:cNvSpPr txBox="1"/>
          <p:nvPr/>
        </p:nvSpPr>
        <p:spPr>
          <a:xfrm>
            <a:off x="443753" y="1452282"/>
            <a:ext cx="474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Bildung</a:t>
            </a:r>
            <a:endParaRPr lang="de-DE" sz="2800" dirty="0"/>
          </a:p>
        </p:txBody>
      </p:sp>
      <p:graphicFrame>
        <p:nvGraphicFramePr>
          <p:cNvPr id="4" name="Tabelle 7">
            <a:extLst>
              <a:ext uri="{FF2B5EF4-FFF2-40B4-BE49-F238E27FC236}">
                <a16:creationId xmlns:a16="http://schemas.microsoft.com/office/drawing/2014/main" id="{63ABFCBC-BCC2-AE8D-BA45-4FA1D9C49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41821"/>
              </p:ext>
            </p:extLst>
          </p:nvPr>
        </p:nvGraphicFramePr>
        <p:xfrm>
          <a:off x="539383" y="2124635"/>
          <a:ext cx="8128000" cy="140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499">
                  <a:extLst>
                    <a:ext uri="{9D8B030D-6E8A-4147-A177-3AD203B41FA5}">
                      <a16:colId xmlns:a16="http://schemas.microsoft.com/office/drawing/2014/main" val="2207504804"/>
                    </a:ext>
                  </a:extLst>
                </a:gridCol>
                <a:gridCol w="2414501">
                  <a:extLst>
                    <a:ext uri="{9D8B030D-6E8A-4147-A177-3AD203B41FA5}">
                      <a16:colId xmlns:a16="http://schemas.microsoft.com/office/drawing/2014/main" val="3895132376"/>
                    </a:ext>
                  </a:extLst>
                </a:gridCol>
              </a:tblGrid>
              <a:tr h="376318">
                <a:tc>
                  <a:txBody>
                    <a:bodyPr/>
                    <a:lstStyle/>
                    <a:p>
                      <a:r>
                        <a:rPr lang="de-DE" dirty="0"/>
                        <a:t>Kriterium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Grenzwert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640923"/>
                  </a:ext>
                </a:extLst>
              </a:tr>
              <a:tr h="649536">
                <a:tc>
                  <a:txBody>
                    <a:bodyPr/>
                    <a:lstStyle/>
                    <a:p>
                      <a:r>
                        <a:rPr lang="de-DE" dirty="0"/>
                        <a:t>Menschen über 15 Jahren, die Analphabeten sind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45858"/>
                  </a:ext>
                </a:extLst>
              </a:tr>
              <a:tr h="376318">
                <a:tc>
                  <a:txBody>
                    <a:bodyPr/>
                    <a:lstStyle/>
                    <a:p>
                      <a:r>
                        <a:rPr lang="de-DE" dirty="0"/>
                        <a:t>Kinder von 12 bis 15, die keine Schule besuchen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570445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D6FCE15E-C1B1-640B-A444-D7C6DD4C2F61}"/>
              </a:ext>
            </a:extLst>
          </p:cNvPr>
          <p:cNvSpPr txBox="1"/>
          <p:nvPr/>
        </p:nvSpPr>
        <p:spPr>
          <a:xfrm>
            <a:off x="550800" y="4316506"/>
            <a:ext cx="811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sind dieselben Kriterien für alle Staaten. Was in meinen Augen für einem armen Agrarstaat ein sinnvolles Ziel ist, wäre für Deutschland ein Rückschritt.</a:t>
            </a:r>
          </a:p>
        </p:txBody>
      </p:sp>
    </p:spTree>
    <p:extLst>
      <p:ext uri="{BB962C8B-B14F-4D97-AF65-F5344CB8AC3E}">
        <p14:creationId xmlns:p14="http://schemas.microsoft.com/office/powerpoint/2010/main" val="11791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Donut – Ländervergleich Deutschland </a:t>
            </a:r>
            <a:r>
              <a:rPr lang="de-DE" sz="2400" b="1" strike="noStrike" spc="-1" dirty="0" err="1">
                <a:solidFill>
                  <a:srgbClr val="5A5A5A"/>
                </a:solidFill>
                <a:latin typeface="Arial"/>
              </a:rPr>
              <a:t>Bangladesh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13</a:t>
            </a:fld>
            <a:endParaRPr/>
          </a:p>
        </p:txBody>
      </p:sp>
      <p:sp>
        <p:nvSpPr>
          <p:cNvPr id="3" name="Textfeld 2">
            <a:hlinkClick r:id="rId5"/>
            <a:extLst>
              <a:ext uri="{FF2B5EF4-FFF2-40B4-BE49-F238E27FC236}">
                <a16:creationId xmlns:a16="http://schemas.microsoft.com/office/drawing/2014/main" id="{3440A821-6A01-A03D-8FE4-5A9290C2685B}"/>
              </a:ext>
            </a:extLst>
          </p:cNvPr>
          <p:cNvSpPr txBox="1"/>
          <p:nvPr/>
        </p:nvSpPr>
        <p:spPr>
          <a:xfrm>
            <a:off x="443752" y="1452282"/>
            <a:ext cx="509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https://goodlife.leeds.ac.uk/</a:t>
            </a: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CF8B68-17CC-0461-671F-976C81687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180"/>
            <a:ext cx="9772721" cy="54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Donut – Ländervergleich Deutschland </a:t>
            </a:r>
            <a:r>
              <a:rPr lang="de-DE" sz="2400" b="1" strike="noStrike" spc="-1" dirty="0" err="1">
                <a:solidFill>
                  <a:srgbClr val="5A5A5A"/>
                </a:solidFill>
                <a:latin typeface="Arial"/>
              </a:rPr>
              <a:t>Bangladesh</a:t>
            </a: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 - 3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14</a:t>
            </a:fld>
            <a:endParaRPr/>
          </a:p>
        </p:txBody>
      </p:sp>
      <p:sp>
        <p:nvSpPr>
          <p:cNvPr id="3" name="Textfeld 2">
            <a:hlinkClick r:id="rId5"/>
            <a:extLst>
              <a:ext uri="{FF2B5EF4-FFF2-40B4-BE49-F238E27FC236}">
                <a16:creationId xmlns:a16="http://schemas.microsoft.com/office/drawing/2014/main" id="{3440A821-6A01-A03D-8FE4-5A9290C2685B}"/>
              </a:ext>
            </a:extLst>
          </p:cNvPr>
          <p:cNvSpPr txBox="1"/>
          <p:nvPr/>
        </p:nvSpPr>
        <p:spPr>
          <a:xfrm>
            <a:off x="443752" y="1452282"/>
            <a:ext cx="509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https://goodlife.leeds.ac.uk/</a:t>
            </a:r>
            <a:endParaRPr lang="de-DE" sz="2800" dirty="0"/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E0B420E-E94E-474F-9032-275CD1B86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6" y="2097451"/>
            <a:ext cx="9924805" cy="29051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3E9841-23ED-F98D-ABBF-39E8DBFCF4D5}"/>
              </a:ext>
            </a:extLst>
          </p:cNvPr>
          <p:cNvSpPr txBox="1"/>
          <p:nvPr/>
        </p:nvSpPr>
        <p:spPr>
          <a:xfrm>
            <a:off x="443752" y="5257800"/>
            <a:ext cx="101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 Kriterien statt 9, Für chemische Umweltverschmutzung und Luftverschmutzung noch keine </a:t>
            </a:r>
            <a:r>
              <a:rPr lang="de-DE" dirty="0" err="1"/>
              <a:t>Messgrösse</a:t>
            </a:r>
            <a:r>
              <a:rPr lang="de-DE" dirty="0"/>
              <a:t> definiert.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08EA10-8DA6-8D2A-841D-A3690716BA72}"/>
              </a:ext>
            </a:extLst>
          </p:cNvPr>
          <p:cNvSpPr txBox="1"/>
          <p:nvPr/>
        </p:nvSpPr>
        <p:spPr>
          <a:xfrm>
            <a:off x="550799" y="6199094"/>
            <a:ext cx="985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Blue </a:t>
            </a:r>
            <a:r>
              <a:rPr lang="de-DE" dirty="0" err="1"/>
              <a:t>Water</a:t>
            </a:r>
            <a:r>
              <a:rPr lang="de-DE" dirty="0"/>
              <a:t>, scheint de </a:t>
            </a:r>
            <a:r>
              <a:rPr lang="de-DE" dirty="0" err="1"/>
              <a:t>Süsswasserverknappung</a:t>
            </a:r>
            <a:r>
              <a:rPr lang="de-DE" dirty="0"/>
              <a:t> zu sein, </a:t>
            </a:r>
            <a:r>
              <a:rPr lang="de-DE" dirty="0" err="1"/>
              <a:t>eHANPP</a:t>
            </a:r>
            <a:r>
              <a:rPr lang="de-DE" dirty="0"/>
              <a:t> scheint den Landflächenverbrauch zu messen.</a:t>
            </a:r>
          </a:p>
        </p:txBody>
      </p:sp>
    </p:spTree>
    <p:extLst>
      <p:ext uri="{BB962C8B-B14F-4D97-AF65-F5344CB8AC3E}">
        <p14:creationId xmlns:p14="http://schemas.microsoft.com/office/powerpoint/2010/main" val="9944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Donut – Ländervergleich Deutschland </a:t>
            </a:r>
            <a:r>
              <a:rPr lang="de-DE" sz="2400" b="1" strike="noStrike" spc="-1" dirty="0" err="1">
                <a:solidFill>
                  <a:srgbClr val="5A5A5A"/>
                </a:solidFill>
                <a:latin typeface="Arial"/>
              </a:rPr>
              <a:t>Bangladesh</a:t>
            </a: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 4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15</a:t>
            </a:fld>
            <a:endParaRPr/>
          </a:p>
        </p:txBody>
      </p:sp>
      <p:sp>
        <p:nvSpPr>
          <p:cNvPr id="3" name="Textfeld 2">
            <a:hlinkClick r:id="rId5"/>
            <a:extLst>
              <a:ext uri="{FF2B5EF4-FFF2-40B4-BE49-F238E27FC236}">
                <a16:creationId xmlns:a16="http://schemas.microsoft.com/office/drawing/2014/main" id="{3440A821-6A01-A03D-8FE4-5A9290C2685B}"/>
              </a:ext>
            </a:extLst>
          </p:cNvPr>
          <p:cNvSpPr txBox="1"/>
          <p:nvPr/>
        </p:nvSpPr>
        <p:spPr>
          <a:xfrm>
            <a:off x="443752" y="1452282"/>
            <a:ext cx="509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https://goodlife.leeds.ac.uk/</a:t>
            </a:r>
            <a:endParaRPr lang="de-DE" sz="2800" dirty="0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38BA896-1891-D1FE-7BB7-1171B649D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8" y="2142943"/>
            <a:ext cx="9591745" cy="43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9BA455-0BD1-99ED-9B69-8C8709B1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Ländervergleich (2011)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EF463B-E9EB-36AC-DB58-2E6255705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" y="1694566"/>
            <a:ext cx="10515992" cy="541095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14D7AF-FA83-68A4-A5BE-E4811FE0DC6B}"/>
              </a:ext>
            </a:extLst>
          </p:cNvPr>
          <p:cNvSpPr txBox="1"/>
          <p:nvPr/>
        </p:nvSpPr>
        <p:spPr>
          <a:xfrm rot="10800000" flipV="1">
            <a:off x="3398655" y="7824102"/>
            <a:ext cx="879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https://goodlife.leeds.ac.uk/national-snapshots/challenge/</a:t>
            </a:r>
          </a:p>
        </p:txBody>
      </p:sp>
    </p:spTree>
    <p:extLst>
      <p:ext uri="{BB962C8B-B14F-4D97-AF65-F5344CB8AC3E}">
        <p14:creationId xmlns:p14="http://schemas.microsoft.com/office/powerpoint/2010/main" val="3192998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Ziel 1: Das Ziel verändern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17</a:t>
            </a:fld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F448-EFAC-C179-D151-12E1CFBA7F67}"/>
              </a:ext>
            </a:extLst>
          </p:cNvPr>
          <p:cNvSpPr txBox="1"/>
          <p:nvPr/>
        </p:nvSpPr>
        <p:spPr>
          <a:xfrm>
            <a:off x="375989" y="1281409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C74DC4-A0CB-39DC-AA92-95C9F23B1FC4}"/>
              </a:ext>
            </a:extLst>
          </p:cNvPr>
          <p:cNvSpPr txBox="1"/>
          <p:nvPr/>
        </p:nvSpPr>
        <p:spPr>
          <a:xfrm>
            <a:off x="5423109" y="1272445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D16762-62A0-AFA2-51E5-19705F284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7" y="2055695"/>
            <a:ext cx="4363602" cy="31526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B665FB0-ACA6-03AA-8324-CBED9688B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00" y="2006949"/>
            <a:ext cx="4926312" cy="43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Ziel 2: Das Gesamtbild erfassen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18</a:t>
            </a:fld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F448-EFAC-C179-D151-12E1CFBA7F67}"/>
              </a:ext>
            </a:extLst>
          </p:cNvPr>
          <p:cNvSpPr txBox="1"/>
          <p:nvPr/>
        </p:nvSpPr>
        <p:spPr>
          <a:xfrm>
            <a:off x="375989" y="1281409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C74DC4-A0CB-39DC-AA92-95C9F23B1FC4}"/>
              </a:ext>
            </a:extLst>
          </p:cNvPr>
          <p:cNvSpPr txBox="1"/>
          <p:nvPr/>
        </p:nvSpPr>
        <p:spPr>
          <a:xfrm>
            <a:off x="5423109" y="1272445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Neu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31942D-57A6-EC88-C91F-1B953795A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5" y="1731423"/>
            <a:ext cx="3942057" cy="4864217"/>
          </a:xfrm>
          <a:prstGeom prst="rect">
            <a:avLst/>
          </a:prstGeom>
        </p:spPr>
      </p:pic>
      <p:pic>
        <p:nvPicPr>
          <p:cNvPr id="8" name="Grafik 7" descr="Ein Bild, das Text, Gerät enthält.&#10;&#10;Automatisch generierte Beschreibung">
            <a:extLst>
              <a:ext uri="{FF2B5EF4-FFF2-40B4-BE49-F238E27FC236}">
                <a16:creationId xmlns:a16="http://schemas.microsoft.com/office/drawing/2014/main" id="{2C46A312-AE63-3D10-7474-F57D64D9D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79" y="1942276"/>
            <a:ext cx="7020520" cy="48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Ziel 3: Die menschliche Natur pflegen und fördern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19</a:t>
            </a:fld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F448-EFAC-C179-D151-12E1CFBA7F67}"/>
              </a:ext>
            </a:extLst>
          </p:cNvPr>
          <p:cNvSpPr txBox="1"/>
          <p:nvPr/>
        </p:nvSpPr>
        <p:spPr>
          <a:xfrm>
            <a:off x="375989" y="1281409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C74DC4-A0CB-39DC-AA92-95C9F23B1FC4}"/>
              </a:ext>
            </a:extLst>
          </p:cNvPr>
          <p:cNvSpPr txBox="1"/>
          <p:nvPr/>
        </p:nvSpPr>
        <p:spPr>
          <a:xfrm>
            <a:off x="5423109" y="1272445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Neu</a:t>
            </a: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3BDA64D-7F14-01A7-A79A-0BECA9E94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0" y="1728516"/>
            <a:ext cx="2397790" cy="5081883"/>
          </a:xfrm>
          <a:prstGeom prst="rect">
            <a:avLst/>
          </a:prstGeom>
        </p:spPr>
      </p:pic>
      <p:pic>
        <p:nvPicPr>
          <p:cNvPr id="8" name="Grafik 7" descr="Ein Bild, das Silhouette enthält.&#10;&#10;Automatisch generierte Beschreibung">
            <a:extLst>
              <a:ext uri="{FF2B5EF4-FFF2-40B4-BE49-F238E27FC236}">
                <a16:creationId xmlns:a16="http://schemas.microsoft.com/office/drawing/2014/main" id="{BB3AD4C0-AAE3-8126-AB75-1B7748A73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54" y="1674254"/>
            <a:ext cx="5812232" cy="52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3" name="Objekt 5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324" name="Objekt 5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5" name="Textplatzhalter 1"/>
          <p:cNvSpPr/>
          <p:nvPr/>
        </p:nvSpPr>
        <p:spPr>
          <a:xfrm>
            <a:off x="3639960" y="1141560"/>
            <a:ext cx="8000280" cy="617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r>
              <a:rPr lang="de-DE" sz="2400" spc="-1" dirty="0">
                <a:solidFill>
                  <a:srgbClr val="5A5A5A"/>
                </a:solidFill>
                <a:latin typeface="Arial"/>
              </a:rPr>
              <a:t>Einleitung</a:t>
            </a:r>
            <a:r>
              <a:rPr lang="de-DE" sz="2400" b="0" strike="noStrike" spc="-1" dirty="0">
                <a:solidFill>
                  <a:srgbClr val="5A5A5A"/>
                </a:solidFill>
                <a:latin typeface="Arial"/>
              </a:rPr>
              <a:t> </a:t>
            </a:r>
            <a:endParaRPr lang="de-DE" sz="2400" b="0" strike="noStrike" spc="-1" dirty="0">
              <a:latin typeface="Calibri"/>
            </a:endParaRPr>
          </a:p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r>
              <a:rPr lang="de-DE" sz="2400" spc="-1" dirty="0">
                <a:solidFill>
                  <a:srgbClr val="5A5A5A"/>
                </a:solidFill>
                <a:latin typeface="Arial"/>
              </a:rPr>
              <a:t>Vorstellung Kate </a:t>
            </a:r>
            <a:r>
              <a:rPr lang="de-DE" sz="2400" spc="-1" dirty="0" err="1">
                <a:solidFill>
                  <a:srgbClr val="5A5A5A"/>
                </a:solidFill>
                <a:latin typeface="Arial"/>
              </a:rPr>
              <a:t>Raworth</a:t>
            </a:r>
            <a:endParaRPr lang="de-DE" sz="2400" b="0" strike="noStrike" spc="-1" dirty="0">
              <a:latin typeface="Calibri"/>
            </a:endParaRPr>
          </a:p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r>
              <a:rPr lang="de-DE" sz="2400" spc="-1" dirty="0">
                <a:solidFill>
                  <a:srgbClr val="5A5A5A"/>
                </a:solidFill>
                <a:latin typeface="Arial"/>
              </a:rPr>
              <a:t>Der Donut</a:t>
            </a:r>
            <a:endParaRPr lang="de-DE" sz="2400" b="0" strike="noStrike" spc="-1" dirty="0">
              <a:latin typeface="Calibri"/>
            </a:endParaRPr>
          </a:p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r>
              <a:rPr lang="de-DE" sz="2400" b="0" strike="noStrike" spc="-1" dirty="0">
                <a:solidFill>
                  <a:srgbClr val="5A5A5A"/>
                </a:solidFill>
                <a:latin typeface="Arial"/>
              </a:rPr>
              <a:t>Die 7 Ziele der Donut Ökonomie</a:t>
            </a:r>
            <a:endParaRPr lang="de-DE" sz="2400" b="0" strike="noStrike" spc="-1" dirty="0">
              <a:latin typeface="Calibri"/>
            </a:endParaRPr>
          </a:p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r>
              <a:rPr lang="de-DE" sz="2400" spc="-1" dirty="0">
                <a:solidFill>
                  <a:srgbClr val="5A5A5A"/>
                </a:solidFill>
                <a:latin typeface="Arial"/>
              </a:rPr>
              <a:t>Literatur und Web-Verweise</a:t>
            </a:r>
            <a:endParaRPr lang="de-DE" sz="2400" b="0" strike="noStrike" spc="-1" dirty="0">
              <a:latin typeface="Calibri"/>
            </a:endParaRPr>
          </a:p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r>
              <a:rPr lang="de-DE" sz="2400" b="0" strike="noStrike" spc="-1" dirty="0">
                <a:solidFill>
                  <a:srgbClr val="5A5A5A"/>
                </a:solidFill>
                <a:latin typeface="Arial"/>
              </a:rPr>
              <a:t>Fragen – Diskussion</a:t>
            </a:r>
          </a:p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endParaRPr lang="de-DE" sz="2400" spc="-1" dirty="0">
              <a:solidFill>
                <a:srgbClr val="5A5A5A"/>
              </a:solidFill>
              <a:latin typeface="Arial"/>
            </a:endParaRPr>
          </a:p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r>
              <a:rPr lang="de-DE" sz="2400" b="0" strike="noStrike" spc="-1" dirty="0">
                <a:solidFill>
                  <a:srgbClr val="5A5A5A"/>
                </a:solidFill>
                <a:latin typeface="Arial"/>
                <a:hlinkClick r:id="rId4"/>
              </a:rPr>
              <a:t>klaus@meucht.de</a:t>
            </a:r>
            <a:endParaRPr lang="de-DE" sz="2400" b="0" strike="noStrike" spc="-1" dirty="0">
              <a:solidFill>
                <a:srgbClr val="5A5A5A"/>
              </a:solidFill>
              <a:latin typeface="Arial"/>
            </a:endParaRPr>
          </a:p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r>
              <a:rPr lang="de-DE" sz="2400" spc="-1" dirty="0">
                <a:solidFill>
                  <a:srgbClr val="5A5A5A"/>
                </a:solidFill>
                <a:latin typeface="Arial"/>
                <a:hlinkClick r:id="rId5"/>
              </a:rPr>
              <a:t>klaus.meucht@ecogood.org</a:t>
            </a:r>
            <a:endParaRPr lang="de-DE" sz="2400" spc="-1" dirty="0">
              <a:solidFill>
                <a:srgbClr val="5A5A5A"/>
              </a:solidFill>
              <a:latin typeface="Arial"/>
            </a:endParaRPr>
          </a:p>
          <a:p>
            <a:pPr marL="533520" indent="-532800">
              <a:lnSpc>
                <a:spcPct val="100000"/>
              </a:lnSpc>
              <a:spcBef>
                <a:spcPts val="601"/>
              </a:spcBef>
              <a:buClr>
                <a:srgbClr val="889E33"/>
              </a:buClr>
              <a:buFont typeface="Wingdings" charset="2"/>
              <a:buChar char=""/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</p:txBody>
      </p:sp>
      <p:sp>
        <p:nvSpPr>
          <p:cNvPr id="1326" name="Titel 2"/>
          <p:cNvSpPr/>
          <p:nvPr/>
        </p:nvSpPr>
        <p:spPr>
          <a:xfrm>
            <a:off x="550800" y="3734640"/>
            <a:ext cx="1472400" cy="49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cap="all" spc="-1">
                <a:solidFill>
                  <a:srgbClr val="5A5A5A"/>
                </a:solidFill>
                <a:latin typeface="Arial"/>
              </a:rPr>
              <a:t>inhalt</a:t>
            </a:r>
            <a:endParaRPr lang="de-DE" sz="3200" b="0" strike="noStrike" spc="-1">
              <a:latin typeface="Calibri"/>
            </a:endParaRPr>
          </a:p>
        </p:txBody>
      </p:sp>
      <p:pic>
        <p:nvPicPr>
          <p:cNvPr id="1327" name="Grafik 1326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993FD20-E474-4CC8-B2BF-8486E9175134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Ziel 4: Systemisches Denken lernen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20</a:t>
            </a:fld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F448-EFAC-C179-D151-12E1CFBA7F67}"/>
              </a:ext>
            </a:extLst>
          </p:cNvPr>
          <p:cNvSpPr txBox="1"/>
          <p:nvPr/>
        </p:nvSpPr>
        <p:spPr>
          <a:xfrm>
            <a:off x="375989" y="1281409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C74DC4-A0CB-39DC-AA92-95C9F23B1FC4}"/>
              </a:ext>
            </a:extLst>
          </p:cNvPr>
          <p:cNvSpPr txBox="1"/>
          <p:nvPr/>
        </p:nvSpPr>
        <p:spPr>
          <a:xfrm>
            <a:off x="5423109" y="1272445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Neu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2BB69A-4155-7662-4BE4-DA0D80456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" y="2003616"/>
            <a:ext cx="5013798" cy="37161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A27DAA5-0B93-FE6E-A978-CC31EBD75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89" y="2756647"/>
            <a:ext cx="7152740" cy="32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Ziel 5: Auf Verteilungsgerechtigkeit zielen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21</a:t>
            </a:fld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F448-EFAC-C179-D151-12E1CFBA7F67}"/>
              </a:ext>
            </a:extLst>
          </p:cNvPr>
          <p:cNvSpPr txBox="1"/>
          <p:nvPr/>
        </p:nvSpPr>
        <p:spPr>
          <a:xfrm>
            <a:off x="375989" y="1281409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C74DC4-A0CB-39DC-AA92-95C9F23B1FC4}"/>
              </a:ext>
            </a:extLst>
          </p:cNvPr>
          <p:cNvSpPr txBox="1"/>
          <p:nvPr/>
        </p:nvSpPr>
        <p:spPr>
          <a:xfrm>
            <a:off x="5423109" y="1272445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Neu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6B0D4E-DD34-474C-2318-A86642D90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" y="2617129"/>
            <a:ext cx="5017998" cy="3151655"/>
          </a:xfrm>
          <a:prstGeom prst="rect">
            <a:avLst/>
          </a:prstGeom>
        </p:spPr>
      </p:pic>
      <p:pic>
        <p:nvPicPr>
          <p:cNvPr id="8" name="Grafik 7" descr="Ein Bild, das Gebäude, Kuppel enthält.&#10;&#10;Automatisch generierte Beschreibung">
            <a:extLst>
              <a:ext uri="{FF2B5EF4-FFF2-40B4-BE49-F238E27FC236}">
                <a16:creationId xmlns:a16="http://schemas.microsoft.com/office/drawing/2014/main" id="{2C514D4C-DEA3-F672-7C4A-0E84C1649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11" y="2331915"/>
            <a:ext cx="4595979" cy="44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Ziel 6: Auf Regeneration zielen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22</a:t>
            </a:fld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F448-EFAC-C179-D151-12E1CFBA7F67}"/>
              </a:ext>
            </a:extLst>
          </p:cNvPr>
          <p:cNvSpPr txBox="1"/>
          <p:nvPr/>
        </p:nvSpPr>
        <p:spPr>
          <a:xfrm>
            <a:off x="375989" y="1281409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C74DC4-A0CB-39DC-AA92-95C9F23B1FC4}"/>
              </a:ext>
            </a:extLst>
          </p:cNvPr>
          <p:cNvSpPr txBox="1"/>
          <p:nvPr/>
        </p:nvSpPr>
        <p:spPr>
          <a:xfrm>
            <a:off x="4634644" y="1225904"/>
            <a:ext cx="300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Bisheriger Prozess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98F123-F1AB-8DC3-EA22-5E7AC95D3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" y="2559117"/>
            <a:ext cx="4959192" cy="30729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1C88069-CD11-B653-9ABB-B600A3E64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41" y="1604307"/>
            <a:ext cx="4447205" cy="51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10126326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Ziel 6: Auf Regeneration zielen, Von der Raupe zum Schmetterling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23</a:t>
            </a:fld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F448-EFAC-C179-D151-12E1CFBA7F67}"/>
              </a:ext>
            </a:extLst>
          </p:cNvPr>
          <p:cNvSpPr txBox="1"/>
          <p:nvPr/>
        </p:nvSpPr>
        <p:spPr>
          <a:xfrm>
            <a:off x="375989" y="1281409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C74DC4-A0CB-39DC-AA92-95C9F23B1FC4}"/>
              </a:ext>
            </a:extLst>
          </p:cNvPr>
          <p:cNvSpPr txBox="1"/>
          <p:nvPr/>
        </p:nvSpPr>
        <p:spPr>
          <a:xfrm>
            <a:off x="5423109" y="1272445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Neu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5F754A-107B-6CFD-96C5-58ACCEB1E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35" y="2045253"/>
            <a:ext cx="7185325" cy="46452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6A9474F-79FB-9F89-8A34-22F02BFDB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" y="1680973"/>
            <a:ext cx="4461909" cy="51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8874212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Ende des Vortrags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24</a:t>
            </a:fld>
            <a:endParaRPr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CE39E44-B459-255D-AD29-536108B4DB17}"/>
              </a:ext>
            </a:extLst>
          </p:cNvPr>
          <p:cNvSpPr txBox="1"/>
          <p:nvPr/>
        </p:nvSpPr>
        <p:spPr>
          <a:xfrm>
            <a:off x="662529" y="1555028"/>
            <a:ext cx="858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Es folgen Verweise und ggf. ein Video mit Kate </a:t>
            </a:r>
            <a:r>
              <a:rPr lang="de-DE" dirty="0" err="1"/>
              <a:t>Raworth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C585238-8647-D1F9-0266-0D892F7168B7}"/>
              </a:ext>
            </a:extLst>
          </p:cNvPr>
          <p:cNvSpPr txBox="1"/>
          <p:nvPr/>
        </p:nvSpPr>
        <p:spPr>
          <a:xfrm>
            <a:off x="662528" y="1975711"/>
            <a:ext cx="858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Guter Zeitpunkt um das Video anzuhalten und zu diskutieren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664A26-1A9C-1EDF-52A5-C3A2A6AA5FC1}"/>
              </a:ext>
            </a:extLst>
          </p:cNvPr>
          <p:cNvSpPr txBox="1"/>
          <p:nvPr/>
        </p:nvSpPr>
        <p:spPr>
          <a:xfrm>
            <a:off x="881547" y="3252417"/>
            <a:ext cx="5667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Fragen und </a:t>
            </a:r>
            <a:r>
              <a:rPr lang="de-DE" dirty="0" err="1"/>
              <a:t>Verbesserungsvorshläge</a:t>
            </a:r>
            <a:r>
              <a:rPr lang="de-DE" dirty="0"/>
              <a:t> an</a:t>
            </a:r>
          </a:p>
          <a:p>
            <a:endParaRPr lang="de-DE" dirty="0"/>
          </a:p>
          <a:p>
            <a:r>
              <a:rPr lang="de-DE" dirty="0">
                <a:hlinkClick r:id="rId5"/>
              </a:rPr>
              <a:t>klaus@meucht.de</a:t>
            </a:r>
            <a:r>
              <a:rPr lang="de-DE" dirty="0"/>
              <a:t>  bzw.</a:t>
            </a:r>
          </a:p>
          <a:p>
            <a:r>
              <a:rPr lang="de-DE" dirty="0"/>
              <a:t>Klus.meucht@ecogood.org</a:t>
            </a:r>
          </a:p>
        </p:txBody>
      </p:sp>
    </p:spTree>
    <p:extLst>
      <p:ext uri="{BB962C8B-B14F-4D97-AF65-F5344CB8AC3E}">
        <p14:creationId xmlns:p14="http://schemas.microsoft.com/office/powerpoint/2010/main" val="37150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8874212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Ziel 7: Eine agnostische Haltung zum Wachstum einnehmen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25</a:t>
            </a:fld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F448-EFAC-C179-D151-12E1CFBA7F67}"/>
              </a:ext>
            </a:extLst>
          </p:cNvPr>
          <p:cNvSpPr txBox="1"/>
          <p:nvPr/>
        </p:nvSpPr>
        <p:spPr>
          <a:xfrm>
            <a:off x="375989" y="1281409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C74DC4-A0CB-39DC-AA92-95C9F23B1FC4}"/>
              </a:ext>
            </a:extLst>
          </p:cNvPr>
          <p:cNvSpPr txBox="1"/>
          <p:nvPr/>
        </p:nvSpPr>
        <p:spPr>
          <a:xfrm>
            <a:off x="5423109" y="1272445"/>
            <a:ext cx="26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50"/>
                </a:solidFill>
              </a:rPr>
              <a:t>Neu</a:t>
            </a:r>
          </a:p>
        </p:txBody>
      </p:sp>
      <p:pic>
        <p:nvPicPr>
          <p:cNvPr id="5" name="Grafik 4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E9D86996-0AD3-3B5D-BD86-A1A1FC339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42" y="1842248"/>
            <a:ext cx="5449168" cy="40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0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3" name="Objekt 5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323" name="Objekt 5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5" name="Textplatzhalter 1"/>
          <p:cNvSpPr/>
          <p:nvPr/>
        </p:nvSpPr>
        <p:spPr>
          <a:xfrm>
            <a:off x="3701863" y="432900"/>
            <a:ext cx="8000280" cy="617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</p:txBody>
      </p:sp>
      <p:sp>
        <p:nvSpPr>
          <p:cNvPr id="1326" name="Titel 2"/>
          <p:cNvSpPr/>
          <p:nvPr/>
        </p:nvSpPr>
        <p:spPr>
          <a:xfrm>
            <a:off x="412007" y="452597"/>
            <a:ext cx="2633272" cy="49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cap="all" spc="-1" dirty="0" err="1">
                <a:solidFill>
                  <a:srgbClr val="5A5A5A"/>
                </a:solidFill>
                <a:latin typeface="Arial"/>
              </a:rPr>
              <a:t>VerWEISE</a:t>
            </a:r>
            <a:r>
              <a:rPr lang="de-DE" sz="3200" b="1" cap="all" spc="-1" dirty="0">
                <a:solidFill>
                  <a:srgbClr val="5A5A5A"/>
                </a:solidFill>
                <a:latin typeface="Arial"/>
              </a:rPr>
              <a:t> - Literatur</a:t>
            </a:r>
            <a:endParaRPr lang="de-DE" sz="3200" b="0" strike="noStrike" spc="-1" dirty="0">
              <a:latin typeface="Calibri"/>
            </a:endParaRPr>
          </a:p>
        </p:txBody>
      </p:sp>
      <p:pic>
        <p:nvPicPr>
          <p:cNvPr id="1327" name="Grafik 1326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993FD20-E474-4CC8-B2BF-8486E9175134}" type="slidenum">
              <a:t>26</a:t>
            </a:fld>
            <a:endParaRPr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A5DB5E-9177-5DC5-E645-2389A1CDE032}"/>
              </a:ext>
            </a:extLst>
          </p:cNvPr>
          <p:cNvSpPr txBox="1"/>
          <p:nvPr/>
        </p:nvSpPr>
        <p:spPr>
          <a:xfrm>
            <a:off x="4653642" y="832757"/>
            <a:ext cx="374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buch7 </a:t>
            </a:r>
            <a:r>
              <a:rPr lang="de-DE" dirty="0" err="1"/>
              <a:t>kateRaworth</a:t>
            </a:r>
            <a:r>
              <a:rPr lang="de-DE" dirty="0"/>
              <a:t> Donut 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43DC530-61E5-8D85-46CE-9ED42F76E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2" y="359226"/>
            <a:ext cx="866094" cy="13267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35077E5-D98B-A3F5-FAA1-6B629F7F0BFA}"/>
              </a:ext>
            </a:extLst>
          </p:cNvPr>
          <p:cNvSpPr txBox="1"/>
          <p:nvPr/>
        </p:nvSpPr>
        <p:spPr>
          <a:xfrm flipH="1">
            <a:off x="4405448" y="209341"/>
            <a:ext cx="309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Suchbegriff in </a:t>
            </a:r>
            <a:r>
              <a:rPr lang="de-DE" b="1" dirty="0" err="1"/>
              <a:t>Ecosia</a:t>
            </a:r>
            <a:r>
              <a:rPr lang="de-DE" b="1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0F551A-434D-A105-2AC6-C5771973FE0D}"/>
              </a:ext>
            </a:extLst>
          </p:cNvPr>
          <p:cNvSpPr txBox="1"/>
          <p:nvPr/>
        </p:nvSpPr>
        <p:spPr>
          <a:xfrm>
            <a:off x="4645479" y="2220686"/>
            <a:ext cx="423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buch7 </a:t>
            </a:r>
            <a:r>
              <a:rPr lang="de-DE" dirty="0" err="1"/>
              <a:t>maren</a:t>
            </a:r>
            <a:r>
              <a:rPr lang="de-DE" dirty="0"/>
              <a:t> </a:t>
            </a:r>
            <a:r>
              <a:rPr lang="de-DE" dirty="0" err="1"/>
              <a:t>urner</a:t>
            </a:r>
            <a:r>
              <a:rPr lang="de-DE" dirty="0"/>
              <a:t> </a:t>
            </a:r>
            <a:r>
              <a:rPr lang="de-DE" dirty="0" err="1"/>
              <a:t>weltuntergang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2C82C8-E696-A3D2-6837-A68E11E591DC}"/>
              </a:ext>
            </a:extLst>
          </p:cNvPr>
          <p:cNvSpPr txBox="1"/>
          <p:nvPr/>
        </p:nvSpPr>
        <p:spPr>
          <a:xfrm>
            <a:off x="4634595" y="2715986"/>
            <a:ext cx="423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buch7 </a:t>
            </a:r>
            <a:r>
              <a:rPr lang="de-DE" dirty="0" err="1"/>
              <a:t>maren</a:t>
            </a:r>
            <a:r>
              <a:rPr lang="de-DE" dirty="0"/>
              <a:t> </a:t>
            </a:r>
            <a:r>
              <a:rPr lang="de-DE" dirty="0" err="1"/>
              <a:t>urner</a:t>
            </a:r>
            <a:r>
              <a:rPr lang="de-DE" dirty="0"/>
              <a:t> </a:t>
            </a:r>
            <a:r>
              <a:rPr lang="de-DE" dirty="0" err="1"/>
              <a:t>dauerkrise</a:t>
            </a:r>
            <a:endParaRPr lang="de-DE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165C597-9E13-B563-C6A6-C15150B23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41" y="1865768"/>
            <a:ext cx="1244221" cy="1700436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B8D25C9C-DCA2-32F6-1317-B85B68A00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65" y="1873933"/>
            <a:ext cx="1406023" cy="192677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681010-70BE-47DC-91F9-4B48CCFC4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83" y="4100882"/>
            <a:ext cx="1431043" cy="21717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32C4AAA-C895-F6E2-A203-F44F85855D25}"/>
              </a:ext>
            </a:extLst>
          </p:cNvPr>
          <p:cNvSpPr txBox="1"/>
          <p:nvPr/>
        </p:nvSpPr>
        <p:spPr>
          <a:xfrm>
            <a:off x="4757059" y="5197932"/>
            <a:ext cx="423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Buch7 Bosbach Lügen mit Zahlen</a:t>
            </a:r>
          </a:p>
        </p:txBody>
      </p:sp>
    </p:spTree>
    <p:extLst>
      <p:ext uri="{BB962C8B-B14F-4D97-AF65-F5344CB8AC3E}">
        <p14:creationId xmlns:p14="http://schemas.microsoft.com/office/powerpoint/2010/main" val="26016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3" name="Objekt 5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323" name="Objekt 5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5" name="Textplatzhalter 1"/>
          <p:cNvSpPr/>
          <p:nvPr/>
        </p:nvSpPr>
        <p:spPr>
          <a:xfrm>
            <a:off x="3701863" y="432900"/>
            <a:ext cx="8000280" cy="617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</p:txBody>
      </p:sp>
      <p:sp>
        <p:nvSpPr>
          <p:cNvPr id="1326" name="Titel 2"/>
          <p:cNvSpPr/>
          <p:nvPr/>
        </p:nvSpPr>
        <p:spPr>
          <a:xfrm>
            <a:off x="412007" y="452597"/>
            <a:ext cx="2633272" cy="49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cap="all" spc="-1" dirty="0" err="1">
                <a:solidFill>
                  <a:srgbClr val="5A5A5A"/>
                </a:solidFill>
                <a:latin typeface="Arial"/>
              </a:rPr>
              <a:t>VerWEISE</a:t>
            </a:r>
            <a:r>
              <a:rPr lang="de-DE" sz="3200" b="1" cap="all" spc="-1" dirty="0">
                <a:solidFill>
                  <a:srgbClr val="5A5A5A"/>
                </a:solidFill>
                <a:latin typeface="Arial"/>
              </a:rPr>
              <a:t> - Videos</a:t>
            </a:r>
            <a:endParaRPr lang="de-DE" sz="3200" b="0" strike="noStrike" spc="-1" dirty="0">
              <a:latin typeface="Calibri"/>
            </a:endParaRPr>
          </a:p>
        </p:txBody>
      </p:sp>
      <p:pic>
        <p:nvPicPr>
          <p:cNvPr id="1327" name="Grafik 1326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993FD20-E474-4CC8-B2BF-8486E9175134}" type="slidenum">
              <a:rPr/>
              <a:t>27</a:t>
            </a:fld>
            <a:endParaRPr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A5DB5E-9177-5DC5-E645-2389A1CDE032}"/>
              </a:ext>
            </a:extLst>
          </p:cNvPr>
          <p:cNvSpPr txBox="1"/>
          <p:nvPr/>
        </p:nvSpPr>
        <p:spPr>
          <a:xfrm>
            <a:off x="4653641" y="832757"/>
            <a:ext cx="393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video</a:t>
            </a:r>
            <a:r>
              <a:rPr lang="de-DE" dirty="0"/>
              <a:t> GWÖ Hamburg Kate </a:t>
            </a:r>
            <a:r>
              <a:rPr lang="de-DE" dirty="0" err="1"/>
              <a:t>Raworth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5077E5-D98B-A3F5-FAA1-6B629F7F0BFA}"/>
              </a:ext>
            </a:extLst>
          </p:cNvPr>
          <p:cNvSpPr txBox="1"/>
          <p:nvPr/>
        </p:nvSpPr>
        <p:spPr>
          <a:xfrm flipH="1">
            <a:off x="4405448" y="209341"/>
            <a:ext cx="309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Suchbegriffe in </a:t>
            </a:r>
            <a:r>
              <a:rPr lang="de-DE" b="1" dirty="0" err="1"/>
              <a:t>Ecosia</a:t>
            </a:r>
            <a:r>
              <a:rPr lang="de-DE" b="1" dirty="0"/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812E7D7-373B-3998-964A-91DB03F92921}"/>
              </a:ext>
            </a:extLst>
          </p:cNvPr>
          <p:cNvSpPr txBox="1"/>
          <p:nvPr/>
        </p:nvSpPr>
        <p:spPr>
          <a:xfrm>
            <a:off x="4653641" y="1271507"/>
            <a:ext cx="44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ted </a:t>
            </a:r>
            <a:r>
              <a:rPr lang="en-US" dirty="0" err="1"/>
              <a:t>kate</a:t>
            </a:r>
            <a:r>
              <a:rPr lang="en-US" dirty="0"/>
              <a:t> </a:t>
            </a:r>
            <a:r>
              <a:rPr lang="en-US" dirty="0" err="1"/>
              <a:t>raworth</a:t>
            </a:r>
            <a:r>
              <a:rPr lang="en-US" dirty="0"/>
              <a:t> A healthy economy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F6AB1FA-82FF-E441-ED01-33F9A8E946F4}"/>
              </a:ext>
            </a:extLst>
          </p:cNvPr>
          <p:cNvSpPr txBox="1"/>
          <p:nvPr/>
        </p:nvSpPr>
        <p:spPr>
          <a:xfrm>
            <a:off x="4608737" y="2165615"/>
            <a:ext cx="44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BBC: Doughnut for the City video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2E03B5D-793B-E678-7236-B2D690F23CBF}"/>
              </a:ext>
            </a:extLst>
          </p:cNvPr>
          <p:cNvSpPr txBox="1"/>
          <p:nvPr/>
        </p:nvSpPr>
        <p:spPr>
          <a:xfrm>
            <a:off x="4653641" y="2690391"/>
            <a:ext cx="44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</a:t>
            </a:r>
            <a:r>
              <a:rPr lang="en-US" dirty="0" err="1"/>
              <a:t>jung</a:t>
            </a:r>
            <a:r>
              <a:rPr lang="en-US" dirty="0"/>
              <a:t> und </a:t>
            </a:r>
            <a:r>
              <a:rPr lang="en-US" dirty="0" err="1"/>
              <a:t>naiv</a:t>
            </a:r>
            <a:r>
              <a:rPr lang="en-US" dirty="0"/>
              <a:t> Maren </a:t>
            </a:r>
            <a:r>
              <a:rPr lang="en-US" dirty="0" err="1"/>
              <a:t>urner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2052EF-8154-42B0-2A25-965B0AFE3D8C}"/>
              </a:ext>
            </a:extLst>
          </p:cNvPr>
          <p:cNvSpPr txBox="1"/>
          <p:nvPr/>
        </p:nvSpPr>
        <p:spPr>
          <a:xfrm>
            <a:off x="4720317" y="1796284"/>
            <a:ext cx="506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</a:t>
            </a:r>
            <a:r>
              <a:rPr lang="en-US" i="0" dirty="0">
                <a:solidFill>
                  <a:srgbClr val="030303"/>
                </a:solidFill>
                <a:effectLst/>
              </a:rPr>
              <a:t>Downscaling the Doughnut to the City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39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3" name="Objekt 5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0" imgH="0" progId="TCLayout.ActiveDocument.1">
                  <p:embed/>
                </p:oleObj>
              </mc:Choice>
              <mc:Fallback>
                <p:oleObj r:id="rId2" imgW="0" imgH="0" progId="TCLayout.ActiveDocument.1">
                  <p:embed/>
                  <p:pic>
                    <p:nvPicPr>
                      <p:cNvPr id="1323" name="Objekt 5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5" name="Textplatzhalter 1"/>
          <p:cNvSpPr/>
          <p:nvPr/>
        </p:nvSpPr>
        <p:spPr>
          <a:xfrm>
            <a:off x="3701863" y="432900"/>
            <a:ext cx="8000280" cy="617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de-DE" sz="2400" b="0" strike="noStrike" spc="-1" dirty="0">
              <a:latin typeface="Calibri"/>
            </a:endParaRPr>
          </a:p>
        </p:txBody>
      </p:sp>
      <p:sp>
        <p:nvSpPr>
          <p:cNvPr id="1326" name="Titel 2"/>
          <p:cNvSpPr/>
          <p:nvPr/>
        </p:nvSpPr>
        <p:spPr>
          <a:xfrm>
            <a:off x="412007" y="452597"/>
            <a:ext cx="2633272" cy="49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cap="all" spc="-1" dirty="0" err="1">
                <a:solidFill>
                  <a:srgbClr val="5A5A5A"/>
                </a:solidFill>
                <a:latin typeface="Arial"/>
              </a:rPr>
              <a:t>VerWEISE</a:t>
            </a:r>
            <a:r>
              <a:rPr lang="de-DE" sz="3200" b="1" cap="all" spc="-1" dirty="0">
                <a:solidFill>
                  <a:srgbClr val="5A5A5A"/>
                </a:solidFill>
                <a:latin typeface="Arial"/>
              </a:rPr>
              <a:t> - Internet</a:t>
            </a:r>
            <a:endParaRPr lang="de-DE" sz="3200" b="0" strike="noStrike" spc="-1" dirty="0">
              <a:latin typeface="Calibri"/>
            </a:endParaRPr>
          </a:p>
        </p:txBody>
      </p:sp>
      <p:pic>
        <p:nvPicPr>
          <p:cNvPr id="1327" name="Grafik 1326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993FD20-E474-4CC8-B2BF-8486E9175134}" type="slidenum">
              <a:rPr/>
              <a:t>28</a:t>
            </a:fld>
            <a:endParaRPr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A5DB5E-9177-5DC5-E645-2389A1CDE032}"/>
              </a:ext>
            </a:extLst>
          </p:cNvPr>
          <p:cNvSpPr txBox="1"/>
          <p:nvPr/>
        </p:nvSpPr>
        <p:spPr>
          <a:xfrm>
            <a:off x="4563834" y="749796"/>
            <a:ext cx="44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Leeds university doughnut </a:t>
            </a:r>
            <a:r>
              <a:rPr lang="en-US" dirty="0" err="1"/>
              <a:t>goodlife</a:t>
            </a:r>
            <a:r>
              <a:rPr lang="en-US" dirty="0"/>
              <a:t> home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5077E5-D98B-A3F5-FAA1-6B629F7F0BFA}"/>
              </a:ext>
            </a:extLst>
          </p:cNvPr>
          <p:cNvSpPr txBox="1"/>
          <p:nvPr/>
        </p:nvSpPr>
        <p:spPr>
          <a:xfrm flipH="1">
            <a:off x="4405448" y="209341"/>
            <a:ext cx="309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Suchbegriffe in </a:t>
            </a:r>
            <a:r>
              <a:rPr lang="de-DE" b="1" dirty="0" err="1"/>
              <a:t>Ecosia</a:t>
            </a:r>
            <a:r>
              <a:rPr lang="de-DE" b="1" dirty="0"/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812E7D7-373B-3998-964A-91DB03F92921}"/>
              </a:ext>
            </a:extLst>
          </p:cNvPr>
          <p:cNvSpPr txBox="1"/>
          <p:nvPr/>
        </p:nvSpPr>
        <p:spPr>
          <a:xfrm>
            <a:off x="4653641" y="1271507"/>
            <a:ext cx="444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amsterdam</a:t>
            </a:r>
            <a:r>
              <a:rPr lang="en-US" dirty="0"/>
              <a:t> doughnut economics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98DC93-E375-A79D-BADB-178E9E909057}"/>
              </a:ext>
            </a:extLst>
          </p:cNvPr>
          <p:cNvSpPr txBox="1"/>
          <p:nvPr/>
        </p:nvSpPr>
        <p:spPr>
          <a:xfrm>
            <a:off x="4563834" y="1889130"/>
            <a:ext cx="588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Präampel</a:t>
            </a:r>
            <a:r>
              <a:rPr lang="de-DE" dirty="0"/>
              <a:t> </a:t>
            </a:r>
            <a:r>
              <a:rPr lang="de-DE" dirty="0" err="1"/>
              <a:t>schweizer</a:t>
            </a:r>
            <a:r>
              <a:rPr lang="de-DE" dirty="0"/>
              <a:t> </a:t>
            </a:r>
            <a:r>
              <a:rPr lang="de-DE" dirty="0" err="1"/>
              <a:t>verfassung</a:t>
            </a:r>
            <a:r>
              <a:rPr lang="de-DE" dirty="0"/>
              <a:t> Stärke Wohl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0A165C3-6CC5-D81C-CB13-E736252CA7C7}"/>
              </a:ext>
            </a:extLst>
          </p:cNvPr>
          <p:cNvSpPr txBox="1"/>
          <p:nvPr/>
        </p:nvSpPr>
        <p:spPr>
          <a:xfrm>
            <a:off x="4563834" y="2659132"/>
            <a:ext cx="588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Streik Irland Insel ohne Banken</a:t>
            </a:r>
          </a:p>
        </p:txBody>
      </p:sp>
    </p:spTree>
    <p:extLst>
      <p:ext uri="{BB962C8B-B14F-4D97-AF65-F5344CB8AC3E}">
        <p14:creationId xmlns:p14="http://schemas.microsoft.com/office/powerpoint/2010/main" val="37066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CustomShape 1"/>
          <p:cNvSpPr/>
          <p:nvPr/>
        </p:nvSpPr>
        <p:spPr>
          <a:xfrm>
            <a:off x="8040960" y="0"/>
            <a:ext cx="2625480" cy="10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3" name="Grafik 7"/>
          <p:cNvPicPr/>
          <p:nvPr/>
        </p:nvPicPr>
        <p:blipFill>
          <a:blip r:embed="rId3"/>
          <a:stretch/>
        </p:blipFill>
        <p:spPr>
          <a:xfrm>
            <a:off x="8358480" y="192240"/>
            <a:ext cx="2177280" cy="706320"/>
          </a:xfrm>
          <a:prstGeom prst="rect">
            <a:avLst/>
          </a:prstGeom>
          <a:ln w="0">
            <a:noFill/>
          </a:ln>
        </p:spPr>
      </p:pic>
      <p:sp>
        <p:nvSpPr>
          <p:cNvPr id="1824" name="CustomShape 2"/>
          <p:cNvSpPr/>
          <p:nvPr/>
        </p:nvSpPr>
        <p:spPr>
          <a:xfrm>
            <a:off x="2181240" y="1523880"/>
            <a:ext cx="7780320" cy="350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5400" b="0" strike="noStrike" spc="-1">
                <a:solidFill>
                  <a:srgbClr val="889E33"/>
                </a:solidFill>
                <a:latin typeface="Calibri"/>
                <a:ea typeface="DejaVu Sans"/>
              </a:rPr>
              <a:t>Diskussion</a:t>
            </a:r>
            <a:endParaRPr lang="de-DE" sz="54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54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…Offene Fragen?</a:t>
            </a:r>
            <a:endParaRPr lang="de-DE" sz="44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24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24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endParaRPr lang="de-DE" sz="2400" b="0" strike="noStrike" spc="-1"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2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Einleitung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3</a:t>
            </a:fld>
            <a:endParaRPr/>
          </a:p>
        </p:txBody>
      </p:sp>
      <p:pic>
        <p:nvPicPr>
          <p:cNvPr id="4" name="Grafik 3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DF0532C2-00F4-CC5D-D0CA-CA0ADDDD2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148812"/>
            <a:ext cx="4240218" cy="282148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9D2889C-2EF9-F589-C1E8-FECD225E720E}"/>
              </a:ext>
            </a:extLst>
          </p:cNvPr>
          <p:cNvSpPr txBox="1"/>
          <p:nvPr/>
        </p:nvSpPr>
        <p:spPr>
          <a:xfrm>
            <a:off x="3278424" y="1088078"/>
            <a:ext cx="6283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Maren</a:t>
            </a:r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 New" panose="02070309020205020404" pitchFamily="49" charset="0"/>
              </a:rPr>
              <a:t>Urner</a:t>
            </a:r>
            <a:endParaRPr lang="de-DE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76373C-F6C2-3AED-A096-75A7CEB06F9C}"/>
              </a:ext>
            </a:extLst>
          </p:cNvPr>
          <p:cNvSpPr txBox="1"/>
          <p:nvPr/>
        </p:nvSpPr>
        <p:spPr>
          <a:xfrm>
            <a:off x="4931758" y="1867055"/>
            <a:ext cx="62830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latin typeface="Courier New" panose="02070309020205020404" pitchFamily="49" charset="0"/>
              </a:rPr>
              <a:t>Neurowissenschaftlerin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Courier New" panose="02070309020205020404" pitchFamily="49" charset="0"/>
              </a:rPr>
              <a:t>Medienpschologin</a:t>
            </a:r>
            <a:endParaRPr lang="de-DE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latin typeface="Courier New" panose="02070309020205020404" pitchFamily="49" charset="0"/>
              </a:rPr>
              <a:t>Professorin Uni Köln</a:t>
            </a:r>
            <a:endParaRPr lang="de-DE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urier New" panose="02070309020205020404" pitchFamily="49" charset="0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B6183C6-3B89-523F-E679-CF7479298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26" y="4388121"/>
            <a:ext cx="1616219" cy="2214819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9566B87-44E8-BCDF-A698-0F01BF6BA1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58" y="4455205"/>
            <a:ext cx="1684702" cy="23024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FB07BFD-F28C-D511-32BE-E4AF18E99B84}"/>
              </a:ext>
            </a:extLst>
          </p:cNvPr>
          <p:cNvSpPr txBox="1"/>
          <p:nvPr/>
        </p:nvSpPr>
        <p:spPr>
          <a:xfrm>
            <a:off x="550800" y="4519918"/>
            <a:ext cx="2860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Krisen: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Flüchtlingskrise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Klimaerwärmung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Artensterben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Corona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Ukraine Krieg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Inflation</a:t>
            </a: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B57434-4DED-635E-F35F-8BC769CEED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12" y="5250390"/>
            <a:ext cx="3381375" cy="135255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B297F8EE-EB90-77A3-6026-38B320158C58}"/>
              </a:ext>
            </a:extLst>
          </p:cNvPr>
          <p:cNvSpPr/>
          <p:nvPr/>
        </p:nvSpPr>
        <p:spPr>
          <a:xfrm>
            <a:off x="7052333" y="4395883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Mitgründerin: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5" name="Objekt 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826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7" name="Titel 1"/>
          <p:cNvSpPr/>
          <p:nvPr/>
        </p:nvSpPr>
        <p:spPr>
          <a:xfrm>
            <a:off x="527040" y="1808640"/>
            <a:ext cx="11113200" cy="67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400" b="1" strike="noStrike" cap="all" spc="-1">
                <a:solidFill>
                  <a:srgbClr val="FFFFFF"/>
                </a:solidFill>
                <a:latin typeface="Arial"/>
              </a:rPr>
              <a:t>Herzlichen</a:t>
            </a:r>
            <a:endParaRPr lang="de-DE" sz="4400" b="0" strike="noStrike" spc="-1">
              <a:latin typeface="Calibri"/>
            </a:endParaRPr>
          </a:p>
        </p:txBody>
      </p:sp>
      <p:sp>
        <p:nvSpPr>
          <p:cNvPr id="1828" name="Untertitel 2"/>
          <p:cNvSpPr/>
          <p:nvPr/>
        </p:nvSpPr>
        <p:spPr>
          <a:xfrm>
            <a:off x="527040" y="2393280"/>
            <a:ext cx="11113200" cy="74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de-DE" sz="4400" b="0" strike="noStrike" cap="all" spc="-1">
                <a:solidFill>
                  <a:srgbClr val="FFFFFF"/>
                </a:solidFill>
                <a:latin typeface="Arial"/>
              </a:rPr>
              <a:t>dank</a:t>
            </a:r>
            <a:endParaRPr lang="de-DE" sz="4400" b="0" strike="noStrike" spc="-1">
              <a:latin typeface="Calibri"/>
            </a:endParaRPr>
          </a:p>
        </p:txBody>
      </p:sp>
      <p:sp>
        <p:nvSpPr>
          <p:cNvPr id="1829" name="TextShape 3"/>
          <p:cNvSpPr/>
          <p:nvPr/>
        </p:nvSpPr>
        <p:spPr>
          <a:xfrm>
            <a:off x="550800" y="3942000"/>
            <a:ext cx="4861080" cy="21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de-DE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Klaus Meucht</a:t>
            </a:r>
            <a:endParaRPr lang="de-DE" sz="2000" b="0" strike="noStrike" spc="-1" dirty="0">
              <a:latin typeface="Calibri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br>
              <a:rPr dirty="0"/>
            </a:br>
            <a:endParaRPr lang="de-DE" sz="2000" b="0" strike="noStrike" spc="-1" dirty="0">
              <a:latin typeface="Calibri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AG Bevölkerung München</a:t>
            </a:r>
            <a:br>
              <a:rPr dirty="0"/>
            </a:br>
            <a:endParaRPr lang="de-DE" sz="2000" b="0" strike="noStrike" spc="-1" dirty="0">
              <a:latin typeface="Calibri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de-DE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Klaus.Meucht@ecogood.org </a:t>
            </a:r>
            <a:endParaRPr lang="de-DE" sz="1400" b="0" strike="noStrike" spc="-1" dirty="0">
              <a:latin typeface="Calibri"/>
            </a:endParaRPr>
          </a:p>
        </p:txBody>
      </p:sp>
      <p:pic>
        <p:nvPicPr>
          <p:cNvPr id="1830" name="Grafik 1829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="http://schemas.microsoft.com/office/powerpoint/2012/main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Einleitung Konstruktiver Journalismus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4</a:t>
            </a:fld>
            <a:endParaRPr/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B57434-4DED-635E-F35F-8BC769CEE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4" y="1117329"/>
            <a:ext cx="3381375" cy="135255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39BE634-2376-CFCA-F0A9-34328E0E00C9}"/>
              </a:ext>
            </a:extLst>
          </p:cNvPr>
          <p:cNvSpPr txBox="1"/>
          <p:nvPr/>
        </p:nvSpPr>
        <p:spPr>
          <a:xfrm>
            <a:off x="442714" y="3556946"/>
            <a:ext cx="62830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02124"/>
                </a:solidFill>
                <a:latin typeface="arial" panose="020B0604020202020204" pitchFamily="34" charset="0"/>
              </a:rPr>
              <a:t>W</a:t>
            </a:r>
            <a:r>
              <a:rPr lang="de-D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er ist beteiligt?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Was ist geschehen?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Wo?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Wann?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Wie (Einzelheiten)?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Warum?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Woher stammt die Information (Quelle)?.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5C2F22E-0C61-CD73-BFC0-DDA4653F060C}"/>
              </a:ext>
            </a:extLst>
          </p:cNvPr>
          <p:cNvSpPr/>
          <p:nvPr/>
        </p:nvSpPr>
        <p:spPr>
          <a:xfrm>
            <a:off x="247966" y="2605322"/>
            <a:ext cx="8443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W-Fragen im Journalismus</a:t>
            </a:r>
            <a:endParaRPr lang="de-DE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F4FA15F-46BC-A269-A0C7-3975142E8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4" y="1269729"/>
            <a:ext cx="3381375" cy="1352550"/>
          </a:xfrm>
          <a:prstGeom prst="rect">
            <a:avLst/>
          </a:prstGeom>
        </p:spPr>
      </p:pic>
      <p:pic>
        <p:nvPicPr>
          <p:cNvPr id="1026" name="Picture 2" descr="Redaktion | Perspective Daily">
            <a:extLst>
              <a:ext uri="{FF2B5EF4-FFF2-40B4-BE49-F238E27FC236}">
                <a16:creationId xmlns:a16="http://schemas.microsoft.com/office/drawing/2014/main" id="{94686792-1F33-DB27-02BC-03A2C326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7" y="5831354"/>
            <a:ext cx="952457" cy="9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E9698BD-1270-9552-1D65-1E95A4C33F05}"/>
              </a:ext>
            </a:extLst>
          </p:cNvPr>
          <p:cNvSpPr txBox="1"/>
          <p:nvPr/>
        </p:nvSpPr>
        <p:spPr>
          <a:xfrm>
            <a:off x="1571454" y="6242012"/>
            <a:ext cx="452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W</a:t>
            </a:r>
            <a:r>
              <a:rPr lang="de-DE" dirty="0"/>
              <a:t>ie geht es weiter 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3F89B8-D359-D4CA-01E8-C4749E63E4FF}"/>
              </a:ext>
            </a:extLst>
          </p:cNvPr>
          <p:cNvSpPr txBox="1"/>
          <p:nvPr/>
        </p:nvSpPr>
        <p:spPr>
          <a:xfrm flipH="1">
            <a:off x="6190129" y="4356837"/>
            <a:ext cx="555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Über </a:t>
            </a:r>
            <a:r>
              <a:rPr lang="de-DE" b="1" dirty="0"/>
              <a:t>Probleme</a:t>
            </a:r>
            <a:r>
              <a:rPr lang="de-DE" dirty="0"/>
              <a:t> reden schafft </a:t>
            </a:r>
            <a:r>
              <a:rPr lang="de-DE" b="1" dirty="0"/>
              <a:t>Probleme</a:t>
            </a:r>
            <a:r>
              <a:rPr lang="de-DE" dirty="0"/>
              <a:t>.</a:t>
            </a:r>
          </a:p>
          <a:p>
            <a:r>
              <a:rPr lang="de-DE" dirty="0"/>
              <a:t>Über </a:t>
            </a:r>
            <a:r>
              <a:rPr lang="de-DE" b="1" dirty="0"/>
              <a:t>Lösungen</a:t>
            </a:r>
            <a:r>
              <a:rPr lang="de-DE" dirty="0"/>
              <a:t> reden, schafft </a:t>
            </a:r>
            <a:r>
              <a:rPr lang="de-DE" b="1" dirty="0"/>
              <a:t>Lösungen</a:t>
            </a:r>
            <a:r>
              <a:rPr lang="de-DE" dirty="0"/>
              <a:t> </a:t>
            </a:r>
          </a:p>
          <a:p>
            <a:r>
              <a:rPr lang="de-DE" dirty="0"/>
              <a:t>nach </a:t>
            </a:r>
            <a:r>
              <a:rPr lang="de-DE" sz="1200" dirty="0"/>
              <a:t>Steve de </a:t>
            </a:r>
            <a:r>
              <a:rPr lang="de-DE" sz="1200" dirty="0" err="1"/>
              <a:t>Shazer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354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Einleitung - Lösungen gegen die Dauerkrisen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5</a:t>
            </a:fld>
            <a:endParaRPr/>
          </a:p>
        </p:txBody>
      </p:sp>
      <p:graphicFrame>
        <p:nvGraphicFramePr>
          <p:cNvPr id="4" name="Tabelle 6">
            <a:extLst>
              <a:ext uri="{FF2B5EF4-FFF2-40B4-BE49-F238E27FC236}">
                <a16:creationId xmlns:a16="http://schemas.microsoft.com/office/drawing/2014/main" id="{6A46D2D1-ABFF-6509-EDD6-213FE56C9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77498"/>
              </p:ext>
            </p:extLst>
          </p:nvPr>
        </p:nvGraphicFramePr>
        <p:xfrm>
          <a:off x="550799" y="1212457"/>
          <a:ext cx="9414518" cy="504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866">
                  <a:extLst>
                    <a:ext uri="{9D8B030D-6E8A-4147-A177-3AD203B41FA5}">
                      <a16:colId xmlns:a16="http://schemas.microsoft.com/office/drawing/2014/main" val="758284315"/>
                    </a:ext>
                  </a:extLst>
                </a:gridCol>
                <a:gridCol w="6433652">
                  <a:extLst>
                    <a:ext uri="{9D8B030D-6E8A-4147-A177-3AD203B41FA5}">
                      <a16:colId xmlns:a16="http://schemas.microsoft.com/office/drawing/2014/main" val="1080652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Bewegung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Erläuterung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12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Gemeinwohlökonomie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Wirtschaftssystem, das das Gemeinwohl in den Vordergrund stellt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449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Donut Ökonomie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Wirtschaftssystem das sich an den Bedürfnissen der Menschen und der Belastung des Planeten orientiert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69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Fair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Transparenz über Kennzeichnung der Waren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96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Solidarische Ökonomie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Solidarität gegenüber Mitmenschen, andere Länder und Klima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48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Gemeingüterbewegung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Misst und optimiert das soziale Klima einer 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613133"/>
                  </a:ext>
                </a:extLst>
              </a:tr>
              <a:tr h="355103">
                <a:tc>
                  <a:txBody>
                    <a:bodyPr/>
                    <a:lstStyle/>
                    <a:p>
                      <a:r>
                        <a:rPr lang="de-DE" dirty="0" err="1"/>
                        <a:t>TransitionTowns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Jetzt einfach machen. Propagiert den freiwilligen Verzicht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35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Permakultur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Nachhaltige Lebensformen. Ökologisch, ökonomisch und sozial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51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Postwachstumsökonomie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Ökonomie ohne Wachstum(</a:t>
                      </a:r>
                      <a:r>
                        <a:rPr lang="de-DE" dirty="0" err="1"/>
                        <a:t>szwang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150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Blue 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Vorbild Natur, in der es keine Abfälle Emissionen und Müll gibt. Fordert die Kreislaufwirtschaft.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98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Einleitung – Kooperation statt Konkurrenz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6</a:t>
            </a:fld>
            <a:endParaRPr/>
          </a:p>
        </p:txBody>
      </p:sp>
      <p:pic>
        <p:nvPicPr>
          <p:cNvPr id="5" name="Grafik 4" descr="Ein Bild, das Text, Person, Mann, darstellend enthält.&#10;&#10;Automatisch generierte Beschreibung">
            <a:extLst>
              <a:ext uri="{FF2B5EF4-FFF2-40B4-BE49-F238E27FC236}">
                <a16:creationId xmlns:a16="http://schemas.microsoft.com/office/drawing/2014/main" id="{351C1643-FBA3-1A96-85C1-A971A562B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199095"/>
            <a:ext cx="73247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63680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5A5A5A"/>
                </a:solidFill>
                <a:latin typeface="Arial"/>
              </a:rPr>
              <a:t>Kate </a:t>
            </a:r>
            <a:r>
              <a:rPr lang="de-DE" sz="2400" b="1" strike="noStrike" spc="-1" dirty="0" err="1">
                <a:solidFill>
                  <a:srgbClr val="5A5A5A"/>
                </a:solidFill>
                <a:latin typeface="Arial"/>
              </a:rPr>
              <a:t>Raworth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t>7</a:t>
            </a:fld>
            <a:endParaRPr/>
          </a:p>
        </p:txBody>
      </p:sp>
      <p:pic>
        <p:nvPicPr>
          <p:cNvPr id="4" name="Grafik 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0BEFFF49-0E2B-2607-39C4-2909A7142B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1140918"/>
            <a:ext cx="2039087" cy="28871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D7844A-C8CC-2D1C-A42B-F6696DCF6EF8}"/>
              </a:ext>
            </a:extLst>
          </p:cNvPr>
          <p:cNvSpPr txBox="1"/>
          <p:nvPr/>
        </p:nvSpPr>
        <p:spPr>
          <a:xfrm>
            <a:off x="2776053" y="1140918"/>
            <a:ext cx="6170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Britische Ökonomin</a:t>
            </a:r>
          </a:p>
          <a:p>
            <a:r>
              <a:rPr lang="de-DE" dirty="0"/>
              <a:t>Lehrt in Oxford und Cambridge</a:t>
            </a:r>
          </a:p>
          <a:p>
            <a:endParaRPr lang="de-DE" dirty="0"/>
          </a:p>
          <a:p>
            <a:r>
              <a:rPr lang="de-DE" dirty="0"/>
              <a:t>Autorin der Donut-Ökonomie</a:t>
            </a:r>
          </a:p>
          <a:p>
            <a:r>
              <a:rPr lang="de-DE" dirty="0"/>
              <a:t>arbeitete 20 Jahre für die Vereinten Nationen und Oxfam.</a:t>
            </a:r>
          </a:p>
          <a:p>
            <a:endParaRPr lang="de-DE" dirty="0"/>
          </a:p>
          <a:p>
            <a:r>
              <a:rPr lang="de-DE" dirty="0"/>
              <a:t>Ihre Stärke ist einfache und bildhafte Sprache und Illustrationen.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4D1BE3-312D-43FE-DC30-A3F4EC6D879F}"/>
              </a:ext>
            </a:extLst>
          </p:cNvPr>
          <p:cNvSpPr txBox="1"/>
          <p:nvPr/>
        </p:nvSpPr>
        <p:spPr>
          <a:xfrm>
            <a:off x="2874612" y="4197148"/>
            <a:ext cx="672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Neu: 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2020 gründete sie das </a:t>
            </a:r>
            <a:r>
              <a:rPr lang="de-DE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Doughnut Economics Action Lab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(DEAL), das die Ideen der Donut-Ökonomie in konkrete Praktiken übertragen soll. Dies ist in diesem Vortrag nicht eingebaut.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5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44016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pc="-1" dirty="0">
                <a:solidFill>
                  <a:srgbClr val="5A5A5A"/>
                </a:solidFill>
                <a:latin typeface="Arial"/>
              </a:rPr>
              <a:t>Der Donut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rPr/>
              <a:t>8</a:t>
            </a:fld>
            <a:endParaRPr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CF36930-5555-4D37-B7AB-B020BFC88472}"/>
              </a:ext>
            </a:extLst>
          </p:cNvPr>
          <p:cNvSpPr/>
          <p:nvPr/>
        </p:nvSpPr>
        <p:spPr>
          <a:xfrm>
            <a:off x="855405" y="1630178"/>
            <a:ext cx="3805085" cy="3836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Erde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CF8304-B994-4CAB-89B1-FC9FCA7B8BBE}"/>
              </a:ext>
            </a:extLst>
          </p:cNvPr>
          <p:cNvSpPr txBox="1"/>
          <p:nvPr/>
        </p:nvSpPr>
        <p:spPr>
          <a:xfrm>
            <a:off x="5996067" y="1399346"/>
            <a:ext cx="396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Äußere</a:t>
            </a:r>
            <a:r>
              <a:rPr lang="de-DE" sz="2400" dirty="0"/>
              <a:t> </a:t>
            </a:r>
            <a:r>
              <a:rPr lang="de-DE" sz="2400" b="1" dirty="0"/>
              <a:t>Grenzen: - Belastung des Planeten</a:t>
            </a:r>
            <a:endParaRPr lang="en-US" sz="2400" b="1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7C06D51-4B9B-4B1E-B377-58B5A0BB4039}"/>
              </a:ext>
            </a:extLst>
          </p:cNvPr>
          <p:cNvCxnSpPr/>
          <p:nvPr/>
        </p:nvCxnSpPr>
        <p:spPr>
          <a:xfrm>
            <a:off x="5910606" y="29694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E757352-33AC-4E4C-8D32-7034C4C20002}"/>
              </a:ext>
            </a:extLst>
          </p:cNvPr>
          <p:cNvSpPr txBox="1"/>
          <p:nvPr/>
        </p:nvSpPr>
        <p:spPr>
          <a:xfrm>
            <a:off x="6095999" y="2224726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Klimawandel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F8B3A6-0706-46A2-BEC7-E01DA3AA4369}"/>
              </a:ext>
            </a:extLst>
          </p:cNvPr>
          <p:cNvSpPr txBox="1"/>
          <p:nvPr/>
        </p:nvSpPr>
        <p:spPr>
          <a:xfrm>
            <a:off x="6095999" y="2583827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Versauerung der Meere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85536E-0B46-495D-9352-B81257E0A25B}"/>
              </a:ext>
            </a:extLst>
          </p:cNvPr>
          <p:cNvSpPr txBox="1"/>
          <p:nvPr/>
        </p:nvSpPr>
        <p:spPr>
          <a:xfrm>
            <a:off x="6095999" y="2942928"/>
            <a:ext cx="418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 Chemische Umweltverschmutzung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F3B2B3-F88F-43BC-9725-2DF436951DEF}"/>
              </a:ext>
            </a:extLst>
          </p:cNvPr>
          <p:cNvSpPr txBox="1"/>
          <p:nvPr/>
        </p:nvSpPr>
        <p:spPr>
          <a:xfrm>
            <a:off x="6095999" y="3302029"/>
            <a:ext cx="396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4. Stickstoff und Phosphat Belastung</a:t>
            </a:r>
            <a:endParaRPr lang="en-US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3861A8-2EF0-45B8-9B18-4F949AB8D38B}"/>
              </a:ext>
            </a:extLst>
          </p:cNvPr>
          <p:cNvSpPr txBox="1"/>
          <p:nvPr/>
        </p:nvSpPr>
        <p:spPr>
          <a:xfrm>
            <a:off x="6095999" y="3661130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5. </a:t>
            </a:r>
            <a:r>
              <a:rPr lang="de-DE" dirty="0" err="1"/>
              <a:t>Süsswasserverknappung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B70F99A-0276-4027-8D92-254240933DAE}"/>
              </a:ext>
            </a:extLst>
          </p:cNvPr>
          <p:cNvSpPr txBox="1"/>
          <p:nvPr/>
        </p:nvSpPr>
        <p:spPr>
          <a:xfrm>
            <a:off x="6095999" y="4020231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6. Flächenverknappung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ED284EF-4CB9-44BD-A1CB-C589C0EC4BDD}"/>
              </a:ext>
            </a:extLst>
          </p:cNvPr>
          <p:cNvSpPr txBox="1"/>
          <p:nvPr/>
        </p:nvSpPr>
        <p:spPr>
          <a:xfrm>
            <a:off x="6095999" y="4379332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 Verlust der Artenvielfalt</a:t>
            </a: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7149007-70C7-4B19-921C-BBF49C7F0093}"/>
              </a:ext>
            </a:extLst>
          </p:cNvPr>
          <p:cNvSpPr txBox="1"/>
          <p:nvPr/>
        </p:nvSpPr>
        <p:spPr>
          <a:xfrm>
            <a:off x="6095999" y="4738433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8. Luftverschmutzung</a:t>
            </a:r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7250BF1-25C7-4745-8DA9-AE62BBB7FCBE}"/>
              </a:ext>
            </a:extLst>
          </p:cNvPr>
          <p:cNvSpPr txBox="1"/>
          <p:nvPr/>
        </p:nvSpPr>
        <p:spPr>
          <a:xfrm>
            <a:off x="6095999" y="5097537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9. Rückgang der Ozonschicht</a:t>
            </a:r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6FBE588-BBA5-4815-AD9B-0AE3AC68B27F}"/>
              </a:ext>
            </a:extLst>
          </p:cNvPr>
          <p:cNvCxnSpPr/>
          <p:nvPr/>
        </p:nvCxnSpPr>
        <p:spPr>
          <a:xfrm flipV="1">
            <a:off x="2753032" y="934065"/>
            <a:ext cx="884903" cy="258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6878971-CC3B-4D83-9D82-2593DC1648D2}"/>
              </a:ext>
            </a:extLst>
          </p:cNvPr>
          <p:cNvCxnSpPr/>
          <p:nvPr/>
        </p:nvCxnSpPr>
        <p:spPr>
          <a:xfrm flipH="1" flipV="1">
            <a:off x="1828800" y="1032387"/>
            <a:ext cx="924232" cy="246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A2027678-BCCE-4D42-9D34-CAA0774CE7EF}"/>
              </a:ext>
            </a:extLst>
          </p:cNvPr>
          <p:cNvCxnSpPr/>
          <p:nvPr/>
        </p:nvCxnSpPr>
        <p:spPr>
          <a:xfrm flipV="1">
            <a:off x="2753032" y="2084439"/>
            <a:ext cx="2369574" cy="1417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355066F-7B14-4AF1-8172-F6588CEBE06F}"/>
              </a:ext>
            </a:extLst>
          </p:cNvPr>
          <p:cNvCxnSpPr/>
          <p:nvPr/>
        </p:nvCxnSpPr>
        <p:spPr>
          <a:xfrm>
            <a:off x="2753032" y="3501512"/>
            <a:ext cx="2870855" cy="518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BC5AC9A-A8A2-4212-BDF2-1C272B6A570E}"/>
              </a:ext>
            </a:extLst>
          </p:cNvPr>
          <p:cNvCxnSpPr/>
          <p:nvPr/>
        </p:nvCxnSpPr>
        <p:spPr>
          <a:xfrm>
            <a:off x="2753032" y="3519948"/>
            <a:ext cx="1907458" cy="2222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53FF49F-960E-41E8-94E4-487353E5BAB4}"/>
              </a:ext>
            </a:extLst>
          </p:cNvPr>
          <p:cNvCxnSpPr/>
          <p:nvPr/>
        </p:nvCxnSpPr>
        <p:spPr>
          <a:xfrm>
            <a:off x="2753032" y="3501512"/>
            <a:ext cx="0" cy="2692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364CB1E3-76D1-4F21-8BD9-5D8936896046}"/>
              </a:ext>
            </a:extLst>
          </p:cNvPr>
          <p:cNvCxnSpPr/>
          <p:nvPr/>
        </p:nvCxnSpPr>
        <p:spPr>
          <a:xfrm flipH="1">
            <a:off x="973394" y="3519948"/>
            <a:ext cx="1779638" cy="2094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50888DA6-F418-465C-B1EF-6510851D26CF}"/>
              </a:ext>
            </a:extLst>
          </p:cNvPr>
          <p:cNvCxnSpPr/>
          <p:nvPr/>
        </p:nvCxnSpPr>
        <p:spPr>
          <a:xfrm flipH="1">
            <a:off x="137652" y="3519948"/>
            <a:ext cx="2615379" cy="42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E2133C1-4216-4778-8283-8687413C922D}"/>
              </a:ext>
            </a:extLst>
          </p:cNvPr>
          <p:cNvCxnSpPr/>
          <p:nvPr/>
        </p:nvCxnSpPr>
        <p:spPr>
          <a:xfrm flipH="1" flipV="1">
            <a:off x="275303" y="2084439"/>
            <a:ext cx="2483432" cy="1417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46EA3EBE-0CA7-4B2F-ADE9-B63A717188D8}"/>
              </a:ext>
            </a:extLst>
          </p:cNvPr>
          <p:cNvSpPr txBox="1"/>
          <p:nvPr/>
        </p:nvSpPr>
        <p:spPr>
          <a:xfrm>
            <a:off x="2615381" y="1198062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endParaRPr lang="en-US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552A2C8D-4AEB-45E3-85E9-6DF61DC5D0A7}"/>
              </a:ext>
            </a:extLst>
          </p:cNvPr>
          <p:cNvSpPr txBox="1"/>
          <p:nvPr/>
        </p:nvSpPr>
        <p:spPr>
          <a:xfrm>
            <a:off x="4008000" y="1592197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en-US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0BCE3B7A-C7FD-46E1-ACF3-5C383D1257D9}"/>
              </a:ext>
            </a:extLst>
          </p:cNvPr>
          <p:cNvSpPr txBox="1"/>
          <p:nvPr/>
        </p:nvSpPr>
        <p:spPr>
          <a:xfrm>
            <a:off x="4785762" y="3000583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en-US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605CFC5-D0BF-492E-847D-ED910BAD3904}"/>
              </a:ext>
            </a:extLst>
          </p:cNvPr>
          <p:cNvSpPr txBox="1"/>
          <p:nvPr/>
        </p:nvSpPr>
        <p:spPr>
          <a:xfrm>
            <a:off x="4607089" y="4451004"/>
            <a:ext cx="28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en-US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01E47035-A858-4E98-A45A-C3A12530EBE4}"/>
              </a:ext>
            </a:extLst>
          </p:cNvPr>
          <p:cNvSpPr txBox="1"/>
          <p:nvPr/>
        </p:nvSpPr>
        <p:spPr>
          <a:xfrm>
            <a:off x="3319574" y="5601887"/>
            <a:ext cx="28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en-US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9709664-FA3B-4EE6-A2B8-FED7DB1A4062}"/>
              </a:ext>
            </a:extLst>
          </p:cNvPr>
          <p:cNvSpPr txBox="1"/>
          <p:nvPr/>
        </p:nvSpPr>
        <p:spPr>
          <a:xfrm>
            <a:off x="1585376" y="5591371"/>
            <a:ext cx="28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  <a:endParaRPr lang="en-US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4881329-3DD9-4381-9865-47229F6CB3D7}"/>
              </a:ext>
            </a:extLst>
          </p:cNvPr>
          <p:cNvSpPr txBox="1"/>
          <p:nvPr/>
        </p:nvSpPr>
        <p:spPr>
          <a:xfrm>
            <a:off x="576386" y="4519324"/>
            <a:ext cx="28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  <a:endParaRPr lang="en-US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E6C99AEF-FA19-4E9A-9A2C-1C2666CF3508}"/>
              </a:ext>
            </a:extLst>
          </p:cNvPr>
          <p:cNvSpPr txBox="1"/>
          <p:nvPr/>
        </p:nvSpPr>
        <p:spPr>
          <a:xfrm>
            <a:off x="261079" y="2963793"/>
            <a:ext cx="28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endParaRPr lang="en-US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79CC53D-C77E-4545-A51B-AFAB928E2022}"/>
              </a:ext>
            </a:extLst>
          </p:cNvPr>
          <p:cNvSpPr txBox="1"/>
          <p:nvPr/>
        </p:nvSpPr>
        <p:spPr>
          <a:xfrm>
            <a:off x="973394" y="1639218"/>
            <a:ext cx="28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368CC3-5981-BAB5-9B80-551B2652D0E8}"/>
              </a:ext>
            </a:extLst>
          </p:cNvPr>
          <p:cNvSpPr txBox="1"/>
          <p:nvPr/>
        </p:nvSpPr>
        <p:spPr>
          <a:xfrm>
            <a:off x="6174223" y="5593092"/>
            <a:ext cx="4189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Basierend auf Arbeit von Johan Rockström und Will Steffen: </a:t>
            </a:r>
          </a:p>
          <a:p>
            <a:r>
              <a:rPr lang="en-US" b="1" i="0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Planetary boundaries: Guiding human development on a changing planet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3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" name="Objekt 34"/>
          <p:cNvGraphicFramePr/>
          <p:nvPr/>
        </p:nvGraphicFramePr>
        <p:xfrm>
          <a:off x="1440" y="1440"/>
          <a:ext cx="720" cy="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TCLayout.ActiveDocument.1">
                  <p:embed/>
                </p:oleObj>
              </mc:Choice>
              <mc:Fallback>
                <p:oleObj r:id="rId3" imgW="0" imgH="0" progId="TCLayout.ActiveDocument.1">
                  <p:embed/>
                  <p:pic>
                    <p:nvPicPr>
                      <p:cNvPr id="1331" name="Objekt 3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440" y="1440"/>
                        <a:ext cx="720" cy="72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" name="Titel 3"/>
          <p:cNvSpPr/>
          <p:nvPr/>
        </p:nvSpPr>
        <p:spPr>
          <a:xfrm>
            <a:off x="550800" y="444016"/>
            <a:ext cx="7957440" cy="36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pc="-1" dirty="0">
                <a:solidFill>
                  <a:srgbClr val="5A5A5A"/>
                </a:solidFill>
                <a:latin typeface="Arial"/>
              </a:rPr>
              <a:t>Der Donut</a:t>
            </a:r>
            <a:endParaRPr lang="de-DE" sz="2400" b="0" strike="noStrike" spc="-1" dirty="0">
              <a:latin typeface="Calibri"/>
            </a:endParaRPr>
          </a:p>
        </p:txBody>
      </p:sp>
      <p:pic>
        <p:nvPicPr>
          <p:cNvPr id="1335" name="Grafik 1334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49097FC-197B-4E7F-A31B-E69732057DCD}" type="slidenum">
              <a:rPr/>
              <a:t>9</a:t>
            </a:fld>
            <a:endParaRPr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CF36930-5555-4D37-B7AB-B020BFC88472}"/>
              </a:ext>
            </a:extLst>
          </p:cNvPr>
          <p:cNvSpPr/>
          <p:nvPr/>
        </p:nvSpPr>
        <p:spPr>
          <a:xfrm>
            <a:off x="855405" y="1630178"/>
            <a:ext cx="3805085" cy="3836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Erde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CF8304-B994-4CAB-89B1-FC9FCA7B8BBE}"/>
              </a:ext>
            </a:extLst>
          </p:cNvPr>
          <p:cNvSpPr txBox="1"/>
          <p:nvPr/>
        </p:nvSpPr>
        <p:spPr>
          <a:xfrm>
            <a:off x="5996067" y="1399346"/>
            <a:ext cx="4189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Innere</a:t>
            </a:r>
            <a:r>
              <a:rPr lang="de-DE" sz="2400" dirty="0"/>
              <a:t> </a:t>
            </a:r>
            <a:r>
              <a:rPr lang="de-DE" sz="2400" b="1" dirty="0"/>
              <a:t>Grenze: - Bedürfnisse der Menschen</a:t>
            </a:r>
            <a:endParaRPr lang="en-US" sz="2400" b="1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7C06D51-4B9B-4B1E-B377-58B5A0BB4039}"/>
              </a:ext>
            </a:extLst>
          </p:cNvPr>
          <p:cNvCxnSpPr/>
          <p:nvPr/>
        </p:nvCxnSpPr>
        <p:spPr>
          <a:xfrm>
            <a:off x="5910606" y="29694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E757352-33AC-4E4C-8D32-7034C4C20002}"/>
              </a:ext>
            </a:extLst>
          </p:cNvPr>
          <p:cNvSpPr txBox="1"/>
          <p:nvPr/>
        </p:nvSpPr>
        <p:spPr>
          <a:xfrm>
            <a:off x="6095999" y="2224726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Ernährungssicherheit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F8B3A6-0706-46A2-BEC7-E01DA3AA4369}"/>
              </a:ext>
            </a:extLst>
          </p:cNvPr>
          <p:cNvSpPr txBox="1"/>
          <p:nvPr/>
        </p:nvSpPr>
        <p:spPr>
          <a:xfrm>
            <a:off x="6095999" y="2583827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Gesundheit</a:t>
            </a:r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85536E-0B46-495D-9352-B81257E0A25B}"/>
              </a:ext>
            </a:extLst>
          </p:cNvPr>
          <p:cNvSpPr txBox="1"/>
          <p:nvPr/>
        </p:nvSpPr>
        <p:spPr>
          <a:xfrm>
            <a:off x="6095999" y="2942928"/>
            <a:ext cx="418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 Bildung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FF3B2B3-F88F-43BC-9725-2DF436951DEF}"/>
              </a:ext>
            </a:extLst>
          </p:cNvPr>
          <p:cNvSpPr txBox="1"/>
          <p:nvPr/>
        </p:nvSpPr>
        <p:spPr>
          <a:xfrm>
            <a:off x="6095999" y="3302029"/>
            <a:ext cx="396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4. Einkommen und Beschäftigung</a:t>
            </a:r>
            <a:endParaRPr lang="en-US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A3861A8-2EF0-45B8-9B18-4F949AB8D38B}"/>
              </a:ext>
            </a:extLst>
          </p:cNvPr>
          <p:cNvSpPr txBox="1"/>
          <p:nvPr/>
        </p:nvSpPr>
        <p:spPr>
          <a:xfrm>
            <a:off x="6095999" y="3641518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5. Wasser und Hygiene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B70F99A-0276-4027-8D92-254240933DAE}"/>
              </a:ext>
            </a:extLst>
          </p:cNvPr>
          <p:cNvSpPr txBox="1"/>
          <p:nvPr/>
        </p:nvSpPr>
        <p:spPr>
          <a:xfrm>
            <a:off x="6095999" y="4020231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6. Energie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ED284EF-4CB9-44BD-A1CB-C589C0EC4BDD}"/>
              </a:ext>
            </a:extLst>
          </p:cNvPr>
          <p:cNvSpPr txBox="1"/>
          <p:nvPr/>
        </p:nvSpPr>
        <p:spPr>
          <a:xfrm>
            <a:off x="6095999" y="4379332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7. Netzwerke</a:t>
            </a: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7149007-70C7-4B19-921C-BBF49C7F0093}"/>
              </a:ext>
            </a:extLst>
          </p:cNvPr>
          <p:cNvSpPr txBox="1"/>
          <p:nvPr/>
        </p:nvSpPr>
        <p:spPr>
          <a:xfrm>
            <a:off x="6095999" y="4738433"/>
            <a:ext cx="371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8. Wohnen</a:t>
            </a:r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7250BF1-25C7-4745-8DA9-AE62BBB7FCBE}"/>
              </a:ext>
            </a:extLst>
          </p:cNvPr>
          <p:cNvSpPr txBox="1"/>
          <p:nvPr/>
        </p:nvSpPr>
        <p:spPr>
          <a:xfrm>
            <a:off x="6095999" y="5097537"/>
            <a:ext cx="373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9. Gleichstellung der Geschlechter</a:t>
            </a:r>
            <a:endParaRPr lang="en-US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6FBE588-BBA5-4815-AD9B-0AE3AC68B27F}"/>
              </a:ext>
            </a:extLst>
          </p:cNvPr>
          <p:cNvCxnSpPr/>
          <p:nvPr/>
        </p:nvCxnSpPr>
        <p:spPr>
          <a:xfrm flipV="1">
            <a:off x="2753032" y="934065"/>
            <a:ext cx="884903" cy="2585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6878971-CC3B-4D83-9D82-2593DC1648D2}"/>
              </a:ext>
            </a:extLst>
          </p:cNvPr>
          <p:cNvCxnSpPr/>
          <p:nvPr/>
        </p:nvCxnSpPr>
        <p:spPr>
          <a:xfrm flipH="1" flipV="1">
            <a:off x="1828800" y="1032387"/>
            <a:ext cx="924232" cy="2469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A2027678-BCCE-4D42-9D34-CAA0774CE7EF}"/>
              </a:ext>
            </a:extLst>
          </p:cNvPr>
          <p:cNvCxnSpPr/>
          <p:nvPr/>
        </p:nvCxnSpPr>
        <p:spPr>
          <a:xfrm flipV="1">
            <a:off x="2753032" y="2084439"/>
            <a:ext cx="2369574" cy="1417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355066F-7B14-4AF1-8172-F6588CEBE06F}"/>
              </a:ext>
            </a:extLst>
          </p:cNvPr>
          <p:cNvCxnSpPr/>
          <p:nvPr/>
        </p:nvCxnSpPr>
        <p:spPr>
          <a:xfrm>
            <a:off x="2753032" y="3501512"/>
            <a:ext cx="2870855" cy="518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BC5AC9A-A8A2-4212-BDF2-1C272B6A570E}"/>
              </a:ext>
            </a:extLst>
          </p:cNvPr>
          <p:cNvCxnSpPr/>
          <p:nvPr/>
        </p:nvCxnSpPr>
        <p:spPr>
          <a:xfrm>
            <a:off x="2753032" y="3519948"/>
            <a:ext cx="1907458" cy="2222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53FF49F-960E-41E8-94E4-487353E5BAB4}"/>
              </a:ext>
            </a:extLst>
          </p:cNvPr>
          <p:cNvCxnSpPr/>
          <p:nvPr/>
        </p:nvCxnSpPr>
        <p:spPr>
          <a:xfrm>
            <a:off x="2753032" y="3501512"/>
            <a:ext cx="0" cy="2692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364CB1E3-76D1-4F21-8BD9-5D8936896046}"/>
              </a:ext>
            </a:extLst>
          </p:cNvPr>
          <p:cNvCxnSpPr/>
          <p:nvPr/>
        </p:nvCxnSpPr>
        <p:spPr>
          <a:xfrm flipH="1">
            <a:off x="973394" y="3519948"/>
            <a:ext cx="1779638" cy="2094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50888DA6-F418-465C-B1EF-6510851D26CF}"/>
              </a:ext>
            </a:extLst>
          </p:cNvPr>
          <p:cNvCxnSpPr/>
          <p:nvPr/>
        </p:nvCxnSpPr>
        <p:spPr>
          <a:xfrm flipH="1">
            <a:off x="137652" y="3519948"/>
            <a:ext cx="2615379" cy="422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E2133C1-4216-4778-8283-8687413C922D}"/>
              </a:ext>
            </a:extLst>
          </p:cNvPr>
          <p:cNvCxnSpPr/>
          <p:nvPr/>
        </p:nvCxnSpPr>
        <p:spPr>
          <a:xfrm flipH="1" flipV="1">
            <a:off x="275303" y="2084439"/>
            <a:ext cx="2483432" cy="1417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5DF02887-358A-4B2A-997F-174686EE58B8}"/>
              </a:ext>
            </a:extLst>
          </p:cNvPr>
          <p:cNvSpPr/>
          <p:nvPr/>
        </p:nvSpPr>
        <p:spPr>
          <a:xfrm>
            <a:off x="1357024" y="2289539"/>
            <a:ext cx="2667676" cy="25137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C894ECE-4B82-8F0F-3C99-7881F7C5F3D3}"/>
              </a:ext>
            </a:extLst>
          </p:cNvPr>
          <p:cNvSpPr txBox="1"/>
          <p:nvPr/>
        </p:nvSpPr>
        <p:spPr>
          <a:xfrm>
            <a:off x="6100568" y="5386816"/>
            <a:ext cx="373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10. Gerechtigkeit</a:t>
            </a:r>
            <a:endParaRPr lang="en-US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B275896-9EAD-CBB4-4846-EE76AD89C81F}"/>
              </a:ext>
            </a:extLst>
          </p:cNvPr>
          <p:cNvSpPr txBox="1"/>
          <p:nvPr/>
        </p:nvSpPr>
        <p:spPr>
          <a:xfrm>
            <a:off x="6127942" y="5726305"/>
            <a:ext cx="373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11. Politische Mitsprache</a:t>
            </a:r>
            <a:endParaRPr lang="en-US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0477045-E66E-B842-B54F-E9FF0D5D1B87}"/>
              </a:ext>
            </a:extLst>
          </p:cNvPr>
          <p:cNvSpPr txBox="1"/>
          <p:nvPr/>
        </p:nvSpPr>
        <p:spPr>
          <a:xfrm>
            <a:off x="6127030" y="6081291"/>
            <a:ext cx="373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12. Frieden und Gerechtigkeit</a:t>
            </a:r>
            <a:endParaRPr lang="en-US" dirty="0"/>
          </a:p>
        </p:txBody>
      </p:sp>
      <p:sp>
        <p:nvSpPr>
          <p:cNvPr id="4" name="Zwölfeck 3">
            <a:extLst>
              <a:ext uri="{FF2B5EF4-FFF2-40B4-BE49-F238E27FC236}">
                <a16:creationId xmlns:a16="http://schemas.microsoft.com/office/drawing/2014/main" id="{51FD5776-2D46-3204-5A85-DF2D40E0B5C0}"/>
              </a:ext>
            </a:extLst>
          </p:cNvPr>
          <p:cNvSpPr/>
          <p:nvPr/>
        </p:nvSpPr>
        <p:spPr>
          <a:xfrm>
            <a:off x="1411264" y="2322595"/>
            <a:ext cx="2572908" cy="2426070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5EE6DED-9232-64ED-0D33-711F136CEDB9}"/>
              </a:ext>
            </a:extLst>
          </p:cNvPr>
          <p:cNvCxnSpPr>
            <a:cxnSpLocks/>
          </p:cNvCxnSpPr>
          <p:nvPr/>
        </p:nvCxnSpPr>
        <p:spPr>
          <a:xfrm flipV="1">
            <a:off x="2704872" y="4697935"/>
            <a:ext cx="0" cy="162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AB5D6B9-B9B3-228E-EA0A-EEA952034799}"/>
              </a:ext>
            </a:extLst>
          </p:cNvPr>
          <p:cNvCxnSpPr>
            <a:stCxn id="3" idx="0"/>
            <a:endCxn id="3" idx="0"/>
          </p:cNvCxnSpPr>
          <p:nvPr/>
        </p:nvCxnSpPr>
        <p:spPr>
          <a:xfrm>
            <a:off x="2690862" y="22895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A2F9B32-076E-1A52-CF39-9AFAF9F86049}"/>
              </a:ext>
            </a:extLst>
          </p:cNvPr>
          <p:cNvCxnSpPr>
            <a:endCxn id="4" idx="11"/>
          </p:cNvCxnSpPr>
          <p:nvPr/>
        </p:nvCxnSpPr>
        <p:spPr>
          <a:xfrm flipV="1">
            <a:off x="2690862" y="2322595"/>
            <a:ext cx="351578" cy="1220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376DB9D2-F0B0-8207-9D91-342A36725759}"/>
              </a:ext>
            </a:extLst>
          </p:cNvPr>
          <p:cNvCxnSpPr>
            <a:cxnSpLocks/>
            <a:endCxn id="4" idx="10"/>
          </p:cNvCxnSpPr>
          <p:nvPr/>
        </p:nvCxnSpPr>
        <p:spPr>
          <a:xfrm flipH="1" flipV="1">
            <a:off x="2352996" y="2322595"/>
            <a:ext cx="281701" cy="123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0052D7A1-3175-DD1E-E817-BC6C87B0F7C8}"/>
              </a:ext>
            </a:extLst>
          </p:cNvPr>
          <p:cNvCxnSpPr>
            <a:endCxn id="4" idx="0"/>
          </p:cNvCxnSpPr>
          <p:nvPr/>
        </p:nvCxnSpPr>
        <p:spPr>
          <a:xfrm flipV="1">
            <a:off x="2711534" y="2647643"/>
            <a:ext cx="927916" cy="92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ADB4EF7C-5B31-51DC-9435-F3CBD93C322B}"/>
              </a:ext>
            </a:extLst>
          </p:cNvPr>
          <p:cNvCxnSpPr>
            <a:cxnSpLocks/>
          </p:cNvCxnSpPr>
          <p:nvPr/>
        </p:nvCxnSpPr>
        <p:spPr>
          <a:xfrm flipV="1">
            <a:off x="2688172" y="3273789"/>
            <a:ext cx="1373990" cy="331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6C8BCF71-85D8-3184-7FD2-3003514C8DB7}"/>
              </a:ext>
            </a:extLst>
          </p:cNvPr>
          <p:cNvCxnSpPr>
            <a:cxnSpLocks/>
          </p:cNvCxnSpPr>
          <p:nvPr/>
        </p:nvCxnSpPr>
        <p:spPr>
          <a:xfrm>
            <a:off x="2767041" y="3589024"/>
            <a:ext cx="1257659" cy="2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D9443B1F-6B69-36A7-88E6-617B87C9F229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2697717" y="3603790"/>
            <a:ext cx="941733" cy="819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2D8285E2-8B04-DF5B-8627-2D4ED7AD7884}"/>
              </a:ext>
            </a:extLst>
          </p:cNvPr>
          <p:cNvCxnSpPr/>
          <p:nvPr/>
        </p:nvCxnSpPr>
        <p:spPr>
          <a:xfrm flipH="1" flipV="1">
            <a:off x="1724775" y="2610169"/>
            <a:ext cx="972941" cy="97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B0BD6FC7-468F-50D4-BD21-D46ABB46924E}"/>
              </a:ext>
            </a:extLst>
          </p:cNvPr>
          <p:cNvCxnSpPr/>
          <p:nvPr/>
        </p:nvCxnSpPr>
        <p:spPr>
          <a:xfrm flipH="1" flipV="1">
            <a:off x="1356688" y="3196293"/>
            <a:ext cx="1324178" cy="40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1" name="Gerader Verbinder 1280">
            <a:extLst>
              <a:ext uri="{FF2B5EF4-FFF2-40B4-BE49-F238E27FC236}">
                <a16:creationId xmlns:a16="http://schemas.microsoft.com/office/drawing/2014/main" id="{188306EC-30AE-7A72-B313-B1DCE40C3F24}"/>
              </a:ext>
            </a:extLst>
          </p:cNvPr>
          <p:cNvCxnSpPr/>
          <p:nvPr/>
        </p:nvCxnSpPr>
        <p:spPr>
          <a:xfrm flipH="1">
            <a:off x="1349973" y="3617431"/>
            <a:ext cx="1296374" cy="254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3" name="Gerader Verbinder 1282">
            <a:extLst>
              <a:ext uri="{FF2B5EF4-FFF2-40B4-BE49-F238E27FC236}">
                <a16:creationId xmlns:a16="http://schemas.microsoft.com/office/drawing/2014/main" id="{49773987-0298-BAFB-EB93-4EE67B4DE186}"/>
              </a:ext>
            </a:extLst>
          </p:cNvPr>
          <p:cNvCxnSpPr/>
          <p:nvPr/>
        </p:nvCxnSpPr>
        <p:spPr>
          <a:xfrm>
            <a:off x="2646347" y="3603790"/>
            <a:ext cx="354199" cy="1216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5" name="Gerader Verbinder 1284">
            <a:extLst>
              <a:ext uri="{FF2B5EF4-FFF2-40B4-BE49-F238E27FC236}">
                <a16:creationId xmlns:a16="http://schemas.microsoft.com/office/drawing/2014/main" id="{69E26C6E-09D4-F6B8-F429-82F5B2E76A3C}"/>
              </a:ext>
            </a:extLst>
          </p:cNvPr>
          <p:cNvCxnSpPr>
            <a:cxnSpLocks/>
            <a:endCxn id="4" idx="5"/>
          </p:cNvCxnSpPr>
          <p:nvPr/>
        </p:nvCxnSpPr>
        <p:spPr>
          <a:xfrm flipH="1">
            <a:off x="2352996" y="3570734"/>
            <a:ext cx="302896" cy="1177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8" name="Gerader Verbinder 1287">
            <a:extLst>
              <a:ext uri="{FF2B5EF4-FFF2-40B4-BE49-F238E27FC236}">
                <a16:creationId xmlns:a16="http://schemas.microsoft.com/office/drawing/2014/main" id="{4F14334E-962D-F5B4-D51F-6E2BD37A2056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1755986" y="3579450"/>
            <a:ext cx="866483" cy="844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AA477DC5-7F5D-4A9A-8E17-5F2AEF6F12D3}"/>
              </a:ext>
            </a:extLst>
          </p:cNvPr>
          <p:cNvSpPr txBox="1"/>
          <p:nvPr/>
        </p:nvSpPr>
        <p:spPr>
          <a:xfrm>
            <a:off x="2957026" y="2594839"/>
            <a:ext cx="32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  <a:endParaRPr lang="en-US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A637EFF7-ECC9-FB54-BE2F-5B23F3F9407C}"/>
              </a:ext>
            </a:extLst>
          </p:cNvPr>
          <p:cNvSpPr txBox="1"/>
          <p:nvPr/>
        </p:nvSpPr>
        <p:spPr>
          <a:xfrm>
            <a:off x="3308136" y="2911501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  <a:endParaRPr lang="en-US" dirty="0"/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8B53E76-0572-CFA4-5B03-C17111880BBF}"/>
              </a:ext>
            </a:extLst>
          </p:cNvPr>
          <p:cNvSpPr txBox="1"/>
          <p:nvPr/>
        </p:nvSpPr>
        <p:spPr>
          <a:xfrm>
            <a:off x="3571873" y="3372346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  <a:endParaRPr lang="en-US" dirty="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F1193C6-4D8A-4F51-05A0-7CD7BD9158B5}"/>
              </a:ext>
            </a:extLst>
          </p:cNvPr>
          <p:cNvSpPr txBox="1"/>
          <p:nvPr/>
        </p:nvSpPr>
        <p:spPr>
          <a:xfrm>
            <a:off x="3495214" y="3848706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  <a:endParaRPr lang="en-US" dirty="0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F3A0DA8F-7D27-E87E-BEA7-02CD890915E1}"/>
              </a:ext>
            </a:extLst>
          </p:cNvPr>
          <p:cNvSpPr txBox="1"/>
          <p:nvPr/>
        </p:nvSpPr>
        <p:spPr>
          <a:xfrm>
            <a:off x="2980522" y="4330545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  <a:endParaRPr lang="en-US" dirty="0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7F5CC1E0-ACE7-3B3E-0DFD-B58A07FEB614}"/>
              </a:ext>
            </a:extLst>
          </p:cNvPr>
          <p:cNvSpPr txBox="1"/>
          <p:nvPr/>
        </p:nvSpPr>
        <p:spPr>
          <a:xfrm>
            <a:off x="2438453" y="4396242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  <a:endParaRPr lang="en-US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FD2F699-F4EE-4B4B-9781-A7B1A26811E6}"/>
              </a:ext>
            </a:extLst>
          </p:cNvPr>
          <p:cNvSpPr txBox="1"/>
          <p:nvPr/>
        </p:nvSpPr>
        <p:spPr>
          <a:xfrm>
            <a:off x="1896381" y="4264842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  <a:endParaRPr lang="en-US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CE00F4C-11A2-A4B4-6E14-7AFEA8C6D600}"/>
              </a:ext>
            </a:extLst>
          </p:cNvPr>
          <p:cNvSpPr txBox="1"/>
          <p:nvPr/>
        </p:nvSpPr>
        <p:spPr>
          <a:xfrm>
            <a:off x="1507637" y="3892512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</a:t>
            </a:r>
            <a:endParaRPr lang="en-US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DCE2C174-97E7-3CC7-3FD8-36C1C445FEB9}"/>
              </a:ext>
            </a:extLst>
          </p:cNvPr>
          <p:cNvSpPr txBox="1"/>
          <p:nvPr/>
        </p:nvSpPr>
        <p:spPr>
          <a:xfrm>
            <a:off x="1332499" y="3388477"/>
            <a:ext cx="2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</a:t>
            </a:r>
            <a:endParaRPr lang="en-US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53FD930A-8A1A-034C-EB60-2F9B39642B5A}"/>
              </a:ext>
            </a:extLst>
          </p:cNvPr>
          <p:cNvSpPr txBox="1"/>
          <p:nvPr/>
        </p:nvSpPr>
        <p:spPr>
          <a:xfrm>
            <a:off x="1469308" y="2901463"/>
            <a:ext cx="43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  <a:endParaRPr lang="en-US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2F6CFE2C-F435-B8D8-4C15-F5FBA0500D16}"/>
              </a:ext>
            </a:extLst>
          </p:cNvPr>
          <p:cNvSpPr txBox="1"/>
          <p:nvPr/>
        </p:nvSpPr>
        <p:spPr>
          <a:xfrm>
            <a:off x="1934714" y="2412115"/>
            <a:ext cx="48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</a:t>
            </a:r>
            <a:endParaRPr lang="en-US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D88C45B4-7021-22E1-7625-B4ECA9E7B1E9}"/>
              </a:ext>
            </a:extLst>
          </p:cNvPr>
          <p:cNvSpPr txBox="1"/>
          <p:nvPr/>
        </p:nvSpPr>
        <p:spPr>
          <a:xfrm>
            <a:off x="2437541" y="2252424"/>
            <a:ext cx="48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7" grpId="0"/>
      <p:bldP spid="39" grpId="0"/>
      <p:bldP spid="41" grpId="0"/>
      <p:bldP spid="77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CDCDC"/>
      </a:lt2>
      <a:accent1>
        <a:srgbClr val="889E33"/>
      </a:accent1>
      <a:accent2>
        <a:srgbClr val="009DA5"/>
      </a:accent2>
      <a:accent3>
        <a:srgbClr val="BFBFBF"/>
      </a:accent3>
      <a:accent4>
        <a:srgbClr val="392B49"/>
      </a:accent4>
      <a:accent5>
        <a:srgbClr val="0F1A3D"/>
      </a:accent5>
      <a:accent6>
        <a:srgbClr val="EEECD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CDCDC"/>
      </a:lt2>
      <a:accent1>
        <a:srgbClr val="889E33"/>
      </a:accent1>
      <a:accent2>
        <a:srgbClr val="009DA5"/>
      </a:accent2>
      <a:accent3>
        <a:srgbClr val="BFBFBF"/>
      </a:accent3>
      <a:accent4>
        <a:srgbClr val="392B49"/>
      </a:accent4>
      <a:accent5>
        <a:srgbClr val="0F1A3D"/>
      </a:accent5>
      <a:accent6>
        <a:srgbClr val="EEECD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CDCDC"/>
      </a:lt2>
      <a:accent1>
        <a:srgbClr val="889E33"/>
      </a:accent1>
      <a:accent2>
        <a:srgbClr val="009DA5"/>
      </a:accent2>
      <a:accent3>
        <a:srgbClr val="BFBFBF"/>
      </a:accent3>
      <a:accent4>
        <a:srgbClr val="392B49"/>
      </a:accent4>
      <a:accent5>
        <a:srgbClr val="0F1A3D"/>
      </a:accent5>
      <a:accent6>
        <a:srgbClr val="EEECD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CDCDC"/>
      </a:lt2>
      <a:accent1>
        <a:srgbClr val="889E33"/>
      </a:accent1>
      <a:accent2>
        <a:srgbClr val="009DA5"/>
      </a:accent2>
      <a:accent3>
        <a:srgbClr val="BFBFBF"/>
      </a:accent3>
      <a:accent4>
        <a:srgbClr val="392B49"/>
      </a:accent4>
      <a:accent5>
        <a:srgbClr val="0F1A3D"/>
      </a:accent5>
      <a:accent6>
        <a:srgbClr val="EEECD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CDCDC"/>
      </a:lt2>
      <a:accent1>
        <a:srgbClr val="889E33"/>
      </a:accent1>
      <a:accent2>
        <a:srgbClr val="009DA5"/>
      </a:accent2>
      <a:accent3>
        <a:srgbClr val="BFBFBF"/>
      </a:accent3>
      <a:accent4>
        <a:srgbClr val="392B49"/>
      </a:accent4>
      <a:accent5>
        <a:srgbClr val="0F1A3D"/>
      </a:accent5>
      <a:accent6>
        <a:srgbClr val="EEECD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CDCDC"/>
      </a:lt2>
      <a:accent1>
        <a:srgbClr val="889E33"/>
      </a:accent1>
      <a:accent2>
        <a:srgbClr val="009DA5"/>
      </a:accent2>
      <a:accent3>
        <a:srgbClr val="BFBFBF"/>
      </a:accent3>
      <a:accent4>
        <a:srgbClr val="392B49"/>
      </a:accent4>
      <a:accent5>
        <a:srgbClr val="0F1A3D"/>
      </a:accent5>
      <a:accent6>
        <a:srgbClr val="EEECD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1024</Words>
  <Application>Microsoft Office PowerPoint</Application>
  <PresentationFormat>Breitbild</PresentationFormat>
  <Paragraphs>270</Paragraphs>
  <Slides>30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4" baseType="lpstr">
      <vt:lpstr>arial</vt:lpstr>
      <vt:lpstr>arial</vt:lpstr>
      <vt:lpstr>Calibri</vt:lpstr>
      <vt:lpstr>Courier New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TCLayout.ActiveDocument.1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Ländervergleich (2011)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GWÖ Bayern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Präsentation GWÖ Bayern</dc:title>
  <dc:subject/>
  <dc:creator>Daniela von Pfuhlstein</dc:creator>
  <dc:description/>
  <cp:lastModifiedBy>klaus@meucht.de</cp:lastModifiedBy>
  <cp:revision>521</cp:revision>
  <cp:lastPrinted>2021-11-16T14:41:23Z</cp:lastPrinted>
  <dcterms:created xsi:type="dcterms:W3CDTF">2021-01-27T14:45:16Z</dcterms:created>
  <dcterms:modified xsi:type="dcterms:W3CDTF">2022-07-11T12:27:04Z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5</vt:r8>
  </property>
  <property fmtid="{D5CDD505-2E9C-101B-9397-08002B2CF9AE}" pid="3" name="Notes">
    <vt:r8>75</vt:r8>
  </property>
  <property fmtid="{D5CDD505-2E9C-101B-9397-08002B2CF9AE}" pid="4" name="PresentationFormat">
    <vt:lpwstr>Breitbild</vt:lpwstr>
  </property>
  <property fmtid="{D5CDD505-2E9C-101B-9397-08002B2CF9AE}" pid="5" name="Slides">
    <vt:r8>75</vt:r8>
  </property>
</Properties>
</file>