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64" r:id="rId3"/>
    <p:sldId id="265" r:id="rId4"/>
    <p:sldId id="266" r:id="rId5"/>
    <p:sldId id="267" r:id="rId6"/>
    <p:sldId id="268" r:id="rId7"/>
    <p:sldId id="269" r:id="rId8"/>
    <p:sldId id="271" r:id="rId9"/>
    <p:sldId id="272" r:id="rId10"/>
    <p:sldId id="273" r:id="rId11"/>
    <p:sldId id="274" r:id="rId12"/>
    <p:sldId id="275" r:id="rId13"/>
    <p:sldId id="276" r:id="rId14"/>
    <p:sldId id="278" r:id="rId15"/>
    <p:sldId id="282" r:id="rId16"/>
    <p:sldId id="280" r:id="rId17"/>
    <p:sldId id="277" r:id="rId18"/>
    <p:sldId id="270" r:id="rId19"/>
    <p:sldId id="257" r:id="rId20"/>
    <p:sldId id="258" r:id="rId21"/>
    <p:sldId id="259" r:id="rId22"/>
    <p:sldId id="262" r:id="rId23"/>
    <p:sldId id="260" r:id="rId24"/>
    <p:sldId id="261" r:id="rId25"/>
    <p:sldId id="263" r:id="rId2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47438" autoAdjust="0"/>
  </p:normalViewPr>
  <p:slideViewPr>
    <p:cSldViewPr snapToGrid="0" showGuides="1">
      <p:cViewPr varScale="1">
        <p:scale>
          <a:sx n="49" d="100"/>
          <a:sy n="49" d="100"/>
        </p:scale>
        <p:origin x="1347" y="1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21742E-333D-4125-A17E-3D28B972E822}" type="datetimeFigureOut">
              <a:rPr lang="de-DE" smtClean="0"/>
              <a:t>02.02.2023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70F8F0-396A-4C29-8F0F-144FA1B3CBA2}" type="slidenum">
              <a:rPr lang="de-DE" smtClean="0"/>
              <a:t>‹Nr.›</a:t>
            </a:fld>
            <a:endParaRPr lang="de-DE"/>
          </a:p>
        </p:txBody>
      </p:sp>
    </p:spTree>
    <p:extLst>
      <p:ext uri="{BB962C8B-B14F-4D97-AF65-F5344CB8AC3E}">
        <p14:creationId xmlns:p14="http://schemas.microsoft.com/office/powerpoint/2010/main" val="27918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Liebe Nachdenkende</a:t>
            </a:r>
          </a:p>
          <a:p>
            <a:endParaRPr lang="de-DE" dirty="0"/>
          </a:p>
          <a:p>
            <a:r>
              <a:rPr lang="de-DE" dirty="0"/>
              <a:t>Das Thema Digitalisierung kann ganze Vorlesungen füllen. Wollen wir noch Zeit haben zu diskutieren, bin Ich gezwungen viele Aspekte wegzulassen. Um authentisch zu sein, versuche Ich Vorträge eine persönliche Note zu geben, was mir bei diesem Thema sehr leicht fällt, denn Ich bin in dieser Thematik extrem stark involviert. Ich sehe mich gleichzeitig als Täter, Profiteur und Opfer.</a:t>
            </a:r>
          </a:p>
        </p:txBody>
      </p:sp>
      <p:sp>
        <p:nvSpPr>
          <p:cNvPr id="4" name="Foliennummernplatzhalter 3"/>
          <p:cNvSpPr>
            <a:spLocks noGrp="1"/>
          </p:cNvSpPr>
          <p:nvPr>
            <p:ph type="sldNum" sz="quarter" idx="5"/>
          </p:nvPr>
        </p:nvSpPr>
        <p:spPr/>
        <p:txBody>
          <a:bodyPr/>
          <a:lstStyle/>
          <a:p>
            <a:fld id="{7370F8F0-396A-4C29-8F0F-144FA1B3CBA2}" type="slidenum">
              <a:rPr lang="de-DE" smtClean="0"/>
              <a:t>1</a:t>
            </a:fld>
            <a:endParaRPr lang="de-DE"/>
          </a:p>
        </p:txBody>
      </p:sp>
    </p:spTree>
    <p:extLst>
      <p:ext uri="{BB962C8B-B14F-4D97-AF65-F5344CB8AC3E}">
        <p14:creationId xmlns:p14="http://schemas.microsoft.com/office/powerpoint/2010/main" val="3576721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ist im Englischen ein neues Wort entstanden. Es setzt sich zusammen aus Phone und </a:t>
            </a:r>
            <a:r>
              <a:rPr lang="de-DE" dirty="0" err="1"/>
              <a:t>snubbing</a:t>
            </a:r>
            <a:r>
              <a:rPr lang="de-DE" dirty="0"/>
              <a:t> und </a:t>
            </a:r>
            <a:r>
              <a:rPr lang="de-DE" dirty="0" err="1"/>
              <a:t>heisst</a:t>
            </a:r>
            <a:r>
              <a:rPr lang="de-DE" dirty="0"/>
              <a:t> </a:t>
            </a:r>
            <a:r>
              <a:rPr lang="de-DE" dirty="0" err="1"/>
              <a:t>Phubbing</a:t>
            </a:r>
            <a:r>
              <a:rPr lang="de-DE" dirty="0"/>
              <a:t>. Die deutsche Übersetzung von </a:t>
            </a:r>
            <a:r>
              <a:rPr lang="de-DE" dirty="0" err="1"/>
              <a:t>snubbing</a:t>
            </a:r>
            <a:r>
              <a:rPr lang="de-DE" dirty="0"/>
              <a:t> ist brüskieren. Jeder kennt das Phänomen. Man sitzt am Tisch, will sich unterhalten und der Gegenüber schaut gelangweilt auf das Smartphone. Oder es klingelt plötzlich und der Gegenüber unterbricht die Unterhaltung.</a:t>
            </a:r>
          </a:p>
        </p:txBody>
      </p:sp>
      <p:sp>
        <p:nvSpPr>
          <p:cNvPr id="4" name="Foliennummernplatzhalter 3"/>
          <p:cNvSpPr>
            <a:spLocks noGrp="1"/>
          </p:cNvSpPr>
          <p:nvPr>
            <p:ph type="sldNum" sz="quarter" idx="5"/>
          </p:nvPr>
        </p:nvSpPr>
        <p:spPr/>
        <p:txBody>
          <a:bodyPr/>
          <a:lstStyle/>
          <a:p>
            <a:fld id="{7370F8F0-396A-4C29-8F0F-144FA1B3CBA2}" type="slidenum">
              <a:rPr lang="de-DE" smtClean="0"/>
              <a:t>10</a:t>
            </a:fld>
            <a:endParaRPr lang="de-DE"/>
          </a:p>
        </p:txBody>
      </p:sp>
    </p:spTree>
    <p:extLst>
      <p:ext uri="{BB962C8B-B14F-4D97-AF65-F5344CB8AC3E}">
        <p14:creationId xmlns:p14="http://schemas.microsoft.com/office/powerpoint/2010/main" val="104074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Dabei sind nicht alle Entwicklungen negativ. Es gibt weniger </a:t>
            </a:r>
            <a:r>
              <a:rPr lang="de-DE" dirty="0" err="1"/>
              <a:t>Alkohlexzesse</a:t>
            </a:r>
            <a:r>
              <a:rPr lang="de-DE" dirty="0"/>
              <a:t> und weniger ungewollte Schwangerschaften. Das liegt daran dass de Jugendlichen länger zu Hause bleiben.</a:t>
            </a:r>
          </a:p>
          <a:p>
            <a:endParaRPr lang="de-DE" dirty="0"/>
          </a:p>
          <a:p>
            <a:r>
              <a:rPr lang="de-DE" dirty="0"/>
              <a:t>Was dagegen zunimmt sind die seelischen Probleme. Die Gespräche über das Smartphone werden unverbindlicher, oberflächlicher und empathieloser.  </a:t>
            </a:r>
          </a:p>
          <a:p>
            <a:endParaRPr lang="de-DE" dirty="0"/>
          </a:p>
          <a:p>
            <a:r>
              <a:rPr lang="de-DE" dirty="0"/>
              <a:t>Während in der Vor </a:t>
            </a:r>
            <a:r>
              <a:rPr lang="de-DE" dirty="0" err="1"/>
              <a:t>Smartphonezeit</a:t>
            </a:r>
            <a:r>
              <a:rPr lang="de-DE" dirty="0"/>
              <a:t> die Jugendlichen so schnell wie möglich ein Auto wollten, hat das Smartphone das Auto als Statussymbol abgelöst. Früher wollten die Jugendliche so schnell wie möglich sich von den Eltern befreien, heute bleiben Sie so lange wie möglich im Hotel Mama und kommunizieren über Smartphone mit den scheinbaren Freunden. </a:t>
            </a:r>
          </a:p>
        </p:txBody>
      </p:sp>
      <p:sp>
        <p:nvSpPr>
          <p:cNvPr id="4" name="Foliennummernplatzhalter 3"/>
          <p:cNvSpPr>
            <a:spLocks noGrp="1"/>
          </p:cNvSpPr>
          <p:nvPr>
            <p:ph type="sldNum" sz="quarter" idx="5"/>
          </p:nvPr>
        </p:nvSpPr>
        <p:spPr/>
        <p:txBody>
          <a:bodyPr/>
          <a:lstStyle/>
          <a:p>
            <a:fld id="{7370F8F0-396A-4C29-8F0F-144FA1B3CBA2}" type="slidenum">
              <a:rPr lang="de-DE" smtClean="0"/>
              <a:t>11</a:t>
            </a:fld>
            <a:endParaRPr lang="de-DE"/>
          </a:p>
        </p:txBody>
      </p:sp>
    </p:spTree>
    <p:extLst>
      <p:ext uri="{BB962C8B-B14F-4D97-AF65-F5344CB8AC3E}">
        <p14:creationId xmlns:p14="http://schemas.microsoft.com/office/powerpoint/2010/main" val="698950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Frau Wolff schreibt von </a:t>
            </a:r>
            <a:r>
              <a:rPr lang="de-DE" dirty="0" err="1"/>
              <a:t>MultiLife</a:t>
            </a:r>
            <a:r>
              <a:rPr lang="de-DE" dirty="0"/>
              <a:t> und unterscheidet wischen analogen und digitalen Leben. Jugendliche haben scheinbar über das Smartphone viele Freunde. Aber es sind keine echten Freunde sondern meist nur oberflächliche und unverbindliche Gespräche, oder meist Austausch von Nachrichten und lustiger Videos.</a:t>
            </a:r>
          </a:p>
          <a:p>
            <a:endParaRPr lang="de-DE" dirty="0"/>
          </a:p>
          <a:p>
            <a:r>
              <a:rPr lang="de-DE" dirty="0"/>
              <a:t>Es gibt den Trend zum </a:t>
            </a:r>
            <a:r>
              <a:rPr lang="de-DE" dirty="0" err="1"/>
              <a:t>Texting</a:t>
            </a:r>
            <a:r>
              <a:rPr lang="de-DE" dirty="0"/>
              <a:t>. Im digitalen Leben fühlen Sie sich sicher, weil Ihnen nicht widersprochen wird. Nicht nur Jugendliche verlernen Konflikte auszutragen und auszuhalten. </a:t>
            </a:r>
          </a:p>
        </p:txBody>
      </p:sp>
      <p:sp>
        <p:nvSpPr>
          <p:cNvPr id="4" name="Foliennummernplatzhalter 3"/>
          <p:cNvSpPr>
            <a:spLocks noGrp="1"/>
          </p:cNvSpPr>
          <p:nvPr>
            <p:ph type="sldNum" sz="quarter" idx="5"/>
          </p:nvPr>
        </p:nvSpPr>
        <p:spPr/>
        <p:txBody>
          <a:bodyPr/>
          <a:lstStyle/>
          <a:p>
            <a:fld id="{7370F8F0-396A-4C29-8F0F-144FA1B3CBA2}" type="slidenum">
              <a:rPr lang="de-DE" smtClean="0"/>
              <a:t>12</a:t>
            </a:fld>
            <a:endParaRPr lang="de-DE"/>
          </a:p>
        </p:txBody>
      </p:sp>
    </p:spTree>
    <p:extLst>
      <p:ext uri="{BB962C8B-B14F-4D97-AF65-F5344CB8AC3E}">
        <p14:creationId xmlns:p14="http://schemas.microsoft.com/office/powerpoint/2010/main" val="40473059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wesentlichen ist dies eine Zusammenfassung des schon genannten. Neu ist wie wichtig es ist Langeweile zu ertragen. In den ersten Wochen der Reha war Ich extrem lang im Bett. Nach 17 Uhr wurde man ins Bett gebracht, konnte es nicht verlassen und zwischen 8 und  9 Uhr morgens kamen die Pfleger zum Waschen und anzuziehen. Ich glaube es war eine wichtige Erfahrung. Langeweile fördert Kreativität.</a:t>
            </a:r>
          </a:p>
          <a:p>
            <a:endParaRPr lang="de-DE" dirty="0"/>
          </a:p>
          <a:p>
            <a:r>
              <a:rPr lang="de-DE" dirty="0"/>
              <a:t>Von den Medien werden wir allerdings zum Konsum erzogen. Das </a:t>
            </a:r>
            <a:r>
              <a:rPr lang="de-DE" dirty="0" err="1"/>
              <a:t>Geldm</a:t>
            </a:r>
            <a:r>
              <a:rPr lang="de-DE"/>
              <a:t> das wir verdienen,  </a:t>
            </a:r>
            <a:r>
              <a:rPr lang="de-DE" dirty="0"/>
              <a:t>sollen wir am besten gleich wieder ausgeben. Und solange wir von immer neuen Konsum abgelenkt werden, mischen wir uns auch nicht ein.  Damit werden wir nicht unbequem und sind besser kontrollierbar.</a:t>
            </a:r>
          </a:p>
          <a:p>
            <a:endParaRPr lang="de-DE" dirty="0"/>
          </a:p>
          <a:p>
            <a:r>
              <a:rPr lang="de-DE" dirty="0"/>
              <a:t>Durch die andauernden Weltuntergangsnachrichten in den Medien, erhalten wir ein negativeres Weltbild als es ist. Stürzt ein Flugzeug ab, wird groß darüber berichtet. Negative Nachrichten lassen sich deutlich besser verkaufen als Positive. Dass 99.99% aller Flugzeuge ohne Gefahr gestartet und gelandet sind, ist keine Meldung wert. Dies führt zur falschen Risiko Einschätzung. Flugzeuge, sind eines der sichersten Verkehrsmittel der Welt. Deutlich gefährlicher ist die Fahrt mit dem Auto zum oder vom Flughafen. Trotzdem haben viele Menschen Flugangst. Was die dauerhaften schlechten Nachrichten bewirken, wird in den nächsten Folien erläutert.</a:t>
            </a:r>
          </a:p>
        </p:txBody>
      </p:sp>
      <p:sp>
        <p:nvSpPr>
          <p:cNvPr id="4" name="Foliennummernplatzhalter 3"/>
          <p:cNvSpPr>
            <a:spLocks noGrp="1"/>
          </p:cNvSpPr>
          <p:nvPr>
            <p:ph type="sldNum" sz="quarter" idx="5"/>
          </p:nvPr>
        </p:nvSpPr>
        <p:spPr/>
        <p:txBody>
          <a:bodyPr/>
          <a:lstStyle/>
          <a:p>
            <a:fld id="{7370F8F0-396A-4C29-8F0F-144FA1B3CBA2}" type="slidenum">
              <a:rPr lang="de-DE" smtClean="0"/>
              <a:t>13</a:t>
            </a:fld>
            <a:endParaRPr lang="de-DE"/>
          </a:p>
        </p:txBody>
      </p:sp>
    </p:spTree>
    <p:extLst>
      <p:ext uri="{BB962C8B-B14F-4D97-AF65-F5344CB8AC3E}">
        <p14:creationId xmlns:p14="http://schemas.microsoft.com/office/powerpoint/2010/main" val="2055743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wird immer schwerer Privates und Berufliches zu trennen. Zumindest bei akademischen Berufen. Bei einfachen Berufen, in denen jeder Handgriff festgelegt ist, ist die Arbeit meist an einem Ort gebunden. Bei Ingenieur- oder Programmieraufgaben gibt es immer bessere und einfachere Lösungen. Häufig ist es schwer festzulegen, wann eine Arbeit wirklich fertig ist.</a:t>
            </a:r>
          </a:p>
          <a:p>
            <a:endParaRPr lang="de-DE" dirty="0"/>
          </a:p>
          <a:p>
            <a:r>
              <a:rPr lang="de-DE" dirty="0"/>
              <a:t>Verstärkt wird die Problematik durch das zunehmende Home Office. Viele Mitarbeiter wollen so weit wie möglich auf das Pendeln verzichten. Aber die Bindung an den Arbeitgeber und Kollegen geht zunehmend verloren.  </a:t>
            </a:r>
          </a:p>
          <a:p>
            <a:endParaRPr lang="de-DE" dirty="0"/>
          </a:p>
          <a:p>
            <a:r>
              <a:rPr lang="de-DE" dirty="0"/>
              <a:t>In der Corona Zeit waren es vor allem die Frauen, die parallel Büroarbeit, häusliche Arbeit und die Beschulung bzw. Betreuung der Kinder zusammen bringen mussten.</a:t>
            </a:r>
          </a:p>
        </p:txBody>
      </p:sp>
      <p:sp>
        <p:nvSpPr>
          <p:cNvPr id="4" name="Foliennummernplatzhalter 3"/>
          <p:cNvSpPr>
            <a:spLocks noGrp="1"/>
          </p:cNvSpPr>
          <p:nvPr>
            <p:ph type="sldNum" sz="quarter" idx="5"/>
          </p:nvPr>
        </p:nvSpPr>
        <p:spPr/>
        <p:txBody>
          <a:bodyPr/>
          <a:lstStyle/>
          <a:p>
            <a:fld id="{7370F8F0-396A-4C29-8F0F-144FA1B3CBA2}" type="slidenum">
              <a:rPr lang="de-DE" smtClean="0"/>
              <a:t>14</a:t>
            </a:fld>
            <a:endParaRPr lang="de-DE"/>
          </a:p>
        </p:txBody>
      </p:sp>
    </p:spTree>
    <p:extLst>
      <p:ext uri="{BB962C8B-B14F-4D97-AF65-F5344CB8AC3E}">
        <p14:creationId xmlns:p14="http://schemas.microsoft.com/office/powerpoint/2010/main" val="2557015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empfinde dass Maren Urner, Neurowissenschaftlerin und Medienpsychologin, die entstehende Machtlosigkeit besser beschreibt als Frau Wolff.</a:t>
            </a:r>
          </a:p>
          <a:p>
            <a:endParaRPr lang="de-DE" dirty="0"/>
          </a:p>
          <a:p>
            <a:r>
              <a:rPr lang="de-DE" dirty="0"/>
              <a:t>Was passierte in der Steinzeit wenn jemand Alarm schlug, weil plötzlich ein Mammut oder Säbelzahntiger auftauchte. Der Betroffene erhält einen Hormonschub, der ihm das Gefühl der Stärke gab. Dies half meist zum Überleben. Aber der Säbelzahntiger oder das Mammut kam selten. Der Körper hatte die Zeit zur Erholung. </a:t>
            </a:r>
          </a:p>
          <a:p>
            <a:endParaRPr lang="de-DE" dirty="0"/>
          </a:p>
          <a:p>
            <a:r>
              <a:rPr lang="de-DE" dirty="0"/>
              <a:t>Bei dauerhafter Alarmmeldungen wird man entweder ignorant oder depressiv. </a:t>
            </a:r>
          </a:p>
        </p:txBody>
      </p:sp>
      <p:sp>
        <p:nvSpPr>
          <p:cNvPr id="4" name="Foliennummernplatzhalter 3"/>
          <p:cNvSpPr>
            <a:spLocks noGrp="1"/>
          </p:cNvSpPr>
          <p:nvPr>
            <p:ph type="sldNum" sz="quarter" idx="5"/>
          </p:nvPr>
        </p:nvSpPr>
        <p:spPr/>
        <p:txBody>
          <a:bodyPr/>
          <a:lstStyle/>
          <a:p>
            <a:fld id="{7370F8F0-396A-4C29-8F0F-144FA1B3CBA2}" type="slidenum">
              <a:rPr lang="de-DE" smtClean="0"/>
              <a:t>15</a:t>
            </a:fld>
            <a:endParaRPr lang="de-DE"/>
          </a:p>
        </p:txBody>
      </p:sp>
    </p:spTree>
    <p:extLst>
      <p:ext uri="{BB962C8B-B14F-4D97-AF65-F5344CB8AC3E}">
        <p14:creationId xmlns:p14="http://schemas.microsoft.com/office/powerpoint/2010/main" val="2370419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Den letzte Aspekt, den Ich betrachten will ist meine Erfahrung dass Schulungen immer öfters durch Internetschulungen ersetzt werden. Früher wurde Zeit und Ort vereinbart, und ein Mensch hat das notwendige Wissen vorgetragen. Da man explizit sich an einen anderen Ort bewegt hatte und die eigentliche Arbeit unterbrach hat man sich innerlich auf die Thematik eingestellt.</a:t>
            </a:r>
          </a:p>
          <a:p>
            <a:endParaRPr lang="de-DE" dirty="0"/>
          </a:p>
          <a:p>
            <a:r>
              <a:rPr lang="de-DE" dirty="0"/>
              <a:t>Bei Web </a:t>
            </a:r>
            <a:r>
              <a:rPr lang="de-DE" dirty="0" err="1"/>
              <a:t>based</a:t>
            </a:r>
            <a:r>
              <a:rPr lang="de-DE" dirty="0"/>
              <a:t> Training wird der zu lesende Stoff über das Internet gelesen und mit einigen Multiple Choice abgeprüft. Macht man dabei zu viele Fehler, kann man den Test am nächsten Tag wiederholen. Die Multiple Choice Fragen ändern sich aber nicht, lediglich die Reihenfolge der Antwortmöglichkeiten ist etwas anders. Es wird erwartet dass man die eigentliche Arbeit nicht unterbricht, das Training erfolgt meist wenn die Konzentrationsfähigkeit so niedrig ist, dass man die normale Arbeit nicht bewältigt oder am Ende der Arbeit noch ein bisschen Zeit übrig ist. Frau Wolff nennt in ihrem Buch „Die Anbetung“ diese Form zu lernen als </a:t>
            </a:r>
            <a:r>
              <a:rPr lang="de-DE" dirty="0" err="1"/>
              <a:t>Bescheidwissen</a:t>
            </a:r>
            <a:r>
              <a:rPr lang="de-DE" dirty="0"/>
              <a:t>. Das Wissen wird nicht verinnerlicht es geht nur um das Zertifikat.  </a:t>
            </a:r>
          </a:p>
        </p:txBody>
      </p:sp>
      <p:sp>
        <p:nvSpPr>
          <p:cNvPr id="4" name="Foliennummernplatzhalter 3"/>
          <p:cNvSpPr>
            <a:spLocks noGrp="1"/>
          </p:cNvSpPr>
          <p:nvPr>
            <p:ph type="sldNum" sz="quarter" idx="5"/>
          </p:nvPr>
        </p:nvSpPr>
        <p:spPr/>
        <p:txBody>
          <a:bodyPr/>
          <a:lstStyle/>
          <a:p>
            <a:fld id="{7370F8F0-396A-4C29-8F0F-144FA1B3CBA2}" type="slidenum">
              <a:rPr lang="de-DE" smtClean="0"/>
              <a:t>17</a:t>
            </a:fld>
            <a:endParaRPr lang="de-DE"/>
          </a:p>
        </p:txBody>
      </p:sp>
    </p:spTree>
    <p:extLst>
      <p:ext uri="{BB962C8B-B14F-4D97-AF65-F5344CB8AC3E}">
        <p14:creationId xmlns:p14="http://schemas.microsoft.com/office/powerpoint/2010/main" val="15494386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Schluss eine Zusammenfassung, die Frau Wolff in Ihrem Prolog schon an den Anfang gestellt hat. Digitalisierung ist kein Selbstzweck, sondern höchstens ein Werkzeug zur Linderung der großen realen Probleme. Die eigentliche Wertschöpfung erfolgt in der Realwirtschaft.</a:t>
            </a:r>
          </a:p>
        </p:txBody>
      </p:sp>
      <p:sp>
        <p:nvSpPr>
          <p:cNvPr id="4" name="Foliennummernplatzhalter 3"/>
          <p:cNvSpPr>
            <a:spLocks noGrp="1"/>
          </p:cNvSpPr>
          <p:nvPr>
            <p:ph type="sldNum" sz="quarter" idx="5"/>
          </p:nvPr>
        </p:nvSpPr>
        <p:spPr/>
        <p:txBody>
          <a:bodyPr/>
          <a:lstStyle/>
          <a:p>
            <a:fld id="{7370F8F0-396A-4C29-8F0F-144FA1B3CBA2}" type="slidenum">
              <a:rPr lang="de-DE" smtClean="0"/>
              <a:t>18</a:t>
            </a:fld>
            <a:endParaRPr lang="de-DE"/>
          </a:p>
        </p:txBody>
      </p:sp>
    </p:spTree>
    <p:extLst>
      <p:ext uri="{BB962C8B-B14F-4D97-AF65-F5344CB8AC3E}">
        <p14:creationId xmlns:p14="http://schemas.microsoft.com/office/powerpoint/2010/main" val="18770980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370F8F0-396A-4C29-8F0F-144FA1B3CBA2}" type="slidenum">
              <a:rPr lang="de-DE" smtClean="0"/>
              <a:t>21</a:t>
            </a:fld>
            <a:endParaRPr lang="de-DE"/>
          </a:p>
        </p:txBody>
      </p:sp>
    </p:spTree>
    <p:extLst>
      <p:ext uri="{BB962C8B-B14F-4D97-AF65-F5344CB8AC3E}">
        <p14:creationId xmlns:p14="http://schemas.microsoft.com/office/powerpoint/2010/main" val="3376080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habe nicht alle Bücher gelesen. Die Anbetung war das Buch aus dem primär mein Vortrag erstand. Die digitale Machtlosigkeit wurde meiner Ansicht nach von Frau Urner in dem Buch „Schluss mit dem täglichen Weltuntergang“ besser erläutert.</a:t>
            </a:r>
          </a:p>
        </p:txBody>
      </p:sp>
      <p:sp>
        <p:nvSpPr>
          <p:cNvPr id="4" name="Foliennummernplatzhalter 3"/>
          <p:cNvSpPr>
            <a:spLocks noGrp="1"/>
          </p:cNvSpPr>
          <p:nvPr>
            <p:ph type="sldNum" sz="quarter" idx="5"/>
          </p:nvPr>
        </p:nvSpPr>
        <p:spPr/>
        <p:txBody>
          <a:bodyPr/>
          <a:lstStyle/>
          <a:p>
            <a:fld id="{7370F8F0-396A-4C29-8F0F-144FA1B3CBA2}" type="slidenum">
              <a:rPr lang="de-DE" smtClean="0"/>
              <a:t>23</a:t>
            </a:fld>
            <a:endParaRPr lang="de-DE"/>
          </a:p>
        </p:txBody>
      </p:sp>
    </p:spTree>
    <p:extLst>
      <p:ext uri="{BB962C8B-B14F-4D97-AF65-F5344CB8AC3E}">
        <p14:creationId xmlns:p14="http://schemas.microsoft.com/office/powerpoint/2010/main" val="942466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_Warum bin Ich </a:t>
            </a:r>
            <a:r>
              <a:rPr lang="de-DE" dirty="0" err="1"/>
              <a:t>Täter.?Ca</a:t>
            </a:r>
            <a:r>
              <a:rPr lang="de-DE" dirty="0"/>
              <a:t>. alle 5 Jahre werden die Mobilfunkfrequenzen versteigert. Bekannt geworden ist die Versteigerung der UMTS Frequenzen im Jahre 2000 , die 100 Milliarden DM erbrachten. Es entspricht heute 50.000 Euro, also </a:t>
            </a:r>
            <a:r>
              <a:rPr lang="de-DE" dirty="0" err="1"/>
              <a:t>heuto</a:t>
            </a:r>
            <a:r>
              <a:rPr lang="de-DE" dirty="0"/>
              <a:t> nur einen halben Wumms. Es war damals unglaublich viel Geld.</a:t>
            </a:r>
          </a:p>
          <a:p>
            <a:endParaRPr lang="de-DE" dirty="0"/>
          </a:p>
          <a:p>
            <a:r>
              <a:rPr lang="de-DE" dirty="0"/>
              <a:t>Die Firma, in der Ich derzeit arbeitete, schrieb die Software für die Versteigerung. Es war damals in der heute unbekannten Programmiersprache Smalltalk. Da Ich diese Sprache beherrschte wurde Ich eingestellt u.a. um diese Software zu warten.</a:t>
            </a:r>
          </a:p>
          <a:p>
            <a:endParaRPr lang="de-DE" dirty="0"/>
          </a:p>
          <a:p>
            <a:r>
              <a:rPr lang="de-DE" dirty="0"/>
              <a:t>Ich hatte an meinen ersten Arbeitstag festgestellt, dass Ich der einzige Mitarbeiter war, der Smalltalk kannte. Die Autoren der Software hatten meinen Arbeitgeber schon seit Monaten verlassen. Ich war der einzige Mitarbeiter der technisch in der Lage war die Software der damals aktuellen Versteigerung anzupassen. Mit viel Schwierigkeiten konnte Ich die Versteigerung  wuppen. Wir waren am ersten Tag der Versteigerung kurz vor einem Abbruch. Die Versteigerung hätte ähnlich wie der Berliner Flughafen oder Stuttgart 21 zu einem Symbol werden können, für die Inkompetenz von öffentlichen Aufträgen. Der Druck der auf mich lastete war enorm. </a:t>
            </a:r>
          </a:p>
          <a:p>
            <a:endParaRPr lang="de-DE" dirty="0"/>
          </a:p>
          <a:p>
            <a:r>
              <a:rPr lang="de-DE" dirty="0"/>
              <a:t>Aufgrund der Erfahrung hatte Ich damals selbst vorgeschlagen, die Software in Java umzuschreiben. Ich selbst hatte damals eine Java Zertifikation, aber selbst keine Erfahrung in größeren Projekten in dieser Sprache.  Programmierer mit Java Kenntnissen gibt es sehr viele. Ich erfuhr erst 4 Jahre später, dass Ich ein </a:t>
            </a:r>
            <a:r>
              <a:rPr lang="de-DE" dirty="0" err="1"/>
              <a:t>Gehirnaneurisma</a:t>
            </a:r>
            <a:r>
              <a:rPr lang="de-DE" dirty="0"/>
              <a:t> hatte, und extrem Schlaganfall gefährdet war. Die Ärzte von der LMU München hatten mir von einer Behebung des </a:t>
            </a:r>
            <a:r>
              <a:rPr lang="de-DE" dirty="0" err="1"/>
              <a:t>Aneurismas</a:t>
            </a:r>
            <a:r>
              <a:rPr lang="de-DE" dirty="0"/>
              <a:t> aufgrund der Gefährlichkeit abgeraten. Die Entscheidung die Software in einer bekannten Sprache umzuschreiben hat sich als richtig erwiesen, denn nur dadurch konnte ein anderer Mitarbeiter meine Arbeit übernehmen.</a:t>
            </a:r>
          </a:p>
          <a:p>
            <a:endParaRPr lang="de-DE" dirty="0"/>
          </a:p>
        </p:txBody>
      </p:sp>
      <p:sp>
        <p:nvSpPr>
          <p:cNvPr id="4" name="Foliennummernplatzhalter 3"/>
          <p:cNvSpPr>
            <a:spLocks noGrp="1"/>
          </p:cNvSpPr>
          <p:nvPr>
            <p:ph type="sldNum" sz="quarter" idx="5"/>
          </p:nvPr>
        </p:nvSpPr>
        <p:spPr/>
        <p:txBody>
          <a:bodyPr/>
          <a:lstStyle/>
          <a:p>
            <a:fld id="{7370F8F0-396A-4C29-8F0F-144FA1B3CBA2}" type="slidenum">
              <a:rPr lang="de-DE" smtClean="0"/>
              <a:t>2</a:t>
            </a:fld>
            <a:endParaRPr lang="de-DE"/>
          </a:p>
        </p:txBody>
      </p:sp>
    </p:spTree>
    <p:extLst>
      <p:ext uri="{BB962C8B-B14F-4D97-AF65-F5344CB8AC3E}">
        <p14:creationId xmlns:p14="http://schemas.microsoft.com/office/powerpoint/2010/main" val="2041381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Videos sind natürlich nicht vollständig</a:t>
            </a:r>
          </a:p>
        </p:txBody>
      </p:sp>
      <p:sp>
        <p:nvSpPr>
          <p:cNvPr id="4" name="Foliennummernplatzhalter 3"/>
          <p:cNvSpPr>
            <a:spLocks noGrp="1"/>
          </p:cNvSpPr>
          <p:nvPr>
            <p:ph type="sldNum" sz="quarter" idx="5"/>
          </p:nvPr>
        </p:nvSpPr>
        <p:spPr/>
        <p:txBody>
          <a:bodyPr/>
          <a:lstStyle/>
          <a:p>
            <a:fld id="{7370F8F0-396A-4C29-8F0F-144FA1B3CBA2}" type="slidenum">
              <a:rPr lang="de-DE" smtClean="0"/>
              <a:t>24</a:t>
            </a:fld>
            <a:endParaRPr lang="de-DE"/>
          </a:p>
        </p:txBody>
      </p:sp>
    </p:spTree>
    <p:extLst>
      <p:ext uri="{BB962C8B-B14F-4D97-AF65-F5344CB8AC3E}">
        <p14:creationId xmlns:p14="http://schemas.microsoft.com/office/powerpoint/2010/main" val="3199428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Die Artikel von PD sind prinzipiell kostenlos. PD  lebt aber, da total werbefrei, von den Mitgliedern. PD bringt immer ein Problem pro Tag in der Tiefe, und versucht Lösungen anzubieten. Dies ist ein typisches Merkmal von Konstruktiver Journalismus. ist kein Wohlfühljournalismus – Probleme werden nicht verschwiegen, aber der Leser wird mit diesen nicht alleine gelassen. Nur die zahlenden Mitglieder können an den Diskussionen teilnehmen.</a:t>
            </a:r>
          </a:p>
          <a:p>
            <a:endParaRPr lang="de-DE" sz="1200" dirty="0"/>
          </a:p>
          <a:p>
            <a:r>
              <a:rPr lang="de-DE" sz="1200" dirty="0"/>
              <a:t>PD wurde übrigens von Maren Urner gegründet. Da sie eine Professorenstelle in Köln erhalten hat, arbeitet sie selbst nicht mehr aktiv an PD. Die Mitgliedschaft kostet knapp unter 80 Euro im Jahr.</a:t>
            </a:r>
          </a:p>
          <a:p>
            <a:endParaRPr lang="de-DE" sz="1200" dirty="0"/>
          </a:p>
          <a:p>
            <a:r>
              <a:rPr lang="de-DE" sz="1200" dirty="0"/>
              <a:t>Mein Vortrag ist leider auch wenig konstruktiv, sondern problemorientiert. Aber über </a:t>
            </a:r>
            <a:r>
              <a:rPr lang="de-DE" sz="1200" dirty="0" err="1"/>
              <a:t>PerspectiveDaily</a:t>
            </a:r>
            <a:r>
              <a:rPr lang="de-DE" sz="1200" dirty="0"/>
              <a:t> bin Ich auf die Arbeit von Leena Simon mit ihrem 10 Punkte Plan zur digitalen Mündigkeit gekommen. Ich möchte wenigstens einen Verweis auf mögliche Verbesserungen geben.</a:t>
            </a:r>
            <a:endParaRPr lang="de-DE" dirty="0"/>
          </a:p>
        </p:txBody>
      </p:sp>
      <p:sp>
        <p:nvSpPr>
          <p:cNvPr id="4" name="Foliennummernplatzhalter 3"/>
          <p:cNvSpPr>
            <a:spLocks noGrp="1"/>
          </p:cNvSpPr>
          <p:nvPr>
            <p:ph type="sldNum" sz="quarter" idx="5"/>
          </p:nvPr>
        </p:nvSpPr>
        <p:spPr/>
        <p:txBody>
          <a:bodyPr/>
          <a:lstStyle/>
          <a:p>
            <a:fld id="{7370F8F0-396A-4C29-8F0F-144FA1B3CBA2}" type="slidenum">
              <a:rPr lang="de-DE" smtClean="0"/>
              <a:t>25</a:t>
            </a:fld>
            <a:endParaRPr lang="de-DE"/>
          </a:p>
        </p:txBody>
      </p:sp>
    </p:spTree>
    <p:extLst>
      <p:ext uri="{BB962C8B-B14F-4D97-AF65-F5344CB8AC3E}">
        <p14:creationId xmlns:p14="http://schemas.microsoft.com/office/powerpoint/2010/main" val="99234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Ende August 2018 kam es dann zu dem Schlaganfall. Die Operation von der mir die Ärzte abgeraten hatte, musste in einer Notoperation erfolgen.</a:t>
            </a:r>
          </a:p>
          <a:p>
            <a:r>
              <a:rPr lang="de-DE" dirty="0"/>
              <a:t>Ich hatte einen weitgehend Gedächtnisausfall von fast einem Monat. Das letzte an das Ich mich erinnern kann, war als der Notarzt an meiner Haustüre klingelte und dann an meinen Entlassungstag in der Klinik München Rechts der Isar. </a:t>
            </a:r>
          </a:p>
        </p:txBody>
      </p:sp>
      <p:sp>
        <p:nvSpPr>
          <p:cNvPr id="4" name="Foliennummernplatzhalter 3"/>
          <p:cNvSpPr>
            <a:spLocks noGrp="1"/>
          </p:cNvSpPr>
          <p:nvPr>
            <p:ph type="sldNum" sz="quarter" idx="5"/>
          </p:nvPr>
        </p:nvSpPr>
        <p:spPr/>
        <p:txBody>
          <a:bodyPr/>
          <a:lstStyle/>
          <a:p>
            <a:fld id="{7370F8F0-396A-4C29-8F0F-144FA1B3CBA2}" type="slidenum">
              <a:rPr lang="de-DE" smtClean="0"/>
              <a:t>3</a:t>
            </a:fld>
            <a:endParaRPr lang="de-DE"/>
          </a:p>
        </p:txBody>
      </p:sp>
    </p:spTree>
    <p:extLst>
      <p:ext uri="{BB962C8B-B14F-4D97-AF65-F5344CB8AC3E}">
        <p14:creationId xmlns:p14="http://schemas.microsoft.com/office/powerpoint/2010/main" val="337615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habe den Ärzten bestimmt nicht vorgeschrieben, auf digitale Methoden zu verzichten. Ich hatte wohl mehr Glück als Verstand, was bei meinen Verstand auch nicht schwer ist. Aber das MRI ist wohl eine der besten Adressen für solche Operationen. Aber ohne digitale Methoden wäre Ich wahrscheinlich unter der Erde oder in einem Pflegeheim.</a:t>
            </a:r>
          </a:p>
        </p:txBody>
      </p:sp>
      <p:sp>
        <p:nvSpPr>
          <p:cNvPr id="4" name="Foliennummernplatzhalter 3"/>
          <p:cNvSpPr>
            <a:spLocks noGrp="1"/>
          </p:cNvSpPr>
          <p:nvPr>
            <p:ph type="sldNum" sz="quarter" idx="5"/>
          </p:nvPr>
        </p:nvSpPr>
        <p:spPr/>
        <p:txBody>
          <a:bodyPr/>
          <a:lstStyle/>
          <a:p>
            <a:fld id="{7370F8F0-396A-4C29-8F0F-144FA1B3CBA2}" type="slidenum">
              <a:rPr lang="de-DE" smtClean="0"/>
              <a:t>4</a:t>
            </a:fld>
            <a:endParaRPr lang="de-DE"/>
          </a:p>
        </p:txBody>
      </p:sp>
    </p:spTree>
    <p:extLst>
      <p:ext uri="{BB962C8B-B14F-4D97-AF65-F5344CB8AC3E}">
        <p14:creationId xmlns:p14="http://schemas.microsoft.com/office/powerpoint/2010/main" val="335073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Was Ich euch jetzt zeige, ist eigentlich trivial. Ich habe ein Smartphone mit dem Betriebssystem von Google. Ich erhalte von Google einmal im Monat eine Mail, mit einem Verweis auf einen Server, der mir anzeigt an welchem Ort mein Handy sich befunden hat. Das ist super praktisch, wenn man sein Handy verlegt hat. Man sieht hier, dass Ich häufig in München bin – und öfters den Bodensee besuche. Da bin Ich aufgewachsen und meine Geschwister und Eltern leben dort. Die Punkte rechts oben im Bild, stammen aus meine Fahrradtour von Berlin nach Usedom, und am letzten Urlaubstag hatte Ich in Potsdam </a:t>
            </a:r>
            <a:r>
              <a:rPr lang="de-DE" dirty="0" err="1"/>
              <a:t>SansSouci</a:t>
            </a:r>
            <a:r>
              <a:rPr lang="de-DE" dirty="0"/>
              <a:t> besucht.</a:t>
            </a:r>
          </a:p>
        </p:txBody>
      </p:sp>
      <p:sp>
        <p:nvSpPr>
          <p:cNvPr id="4" name="Foliennummernplatzhalter 3"/>
          <p:cNvSpPr>
            <a:spLocks noGrp="1"/>
          </p:cNvSpPr>
          <p:nvPr>
            <p:ph type="sldNum" sz="quarter" idx="5"/>
          </p:nvPr>
        </p:nvSpPr>
        <p:spPr/>
        <p:txBody>
          <a:bodyPr/>
          <a:lstStyle/>
          <a:p>
            <a:fld id="{7370F8F0-396A-4C29-8F0F-144FA1B3CBA2}" type="slidenum">
              <a:rPr lang="de-DE" smtClean="0"/>
              <a:t>5</a:t>
            </a:fld>
            <a:endParaRPr lang="de-DE"/>
          </a:p>
        </p:txBody>
      </p:sp>
    </p:spTree>
    <p:extLst>
      <p:ext uri="{BB962C8B-B14F-4D97-AF65-F5344CB8AC3E}">
        <p14:creationId xmlns:p14="http://schemas.microsoft.com/office/powerpoint/2010/main" val="2984474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Zoomt man ins Detail, kann man genau feststellen wo Ich mich zu welchen Uhrzeit befunden hatte. Weil es die Hauptsaison war, übernachtete Ich in einem billigen Hotel in Anklam und fuhr mit dem Zug an der Stelle an der Ich einen Tag zuvor die Tour unterbrochen hatte. Warum zeige Ich euch meine Urlaubsdaten. Die Information ist trivial und eure Kenntnisse darüber sind ungefährlich.</a:t>
            </a:r>
          </a:p>
        </p:txBody>
      </p:sp>
      <p:sp>
        <p:nvSpPr>
          <p:cNvPr id="4" name="Foliennummernplatzhalter 3"/>
          <p:cNvSpPr>
            <a:spLocks noGrp="1"/>
          </p:cNvSpPr>
          <p:nvPr>
            <p:ph type="sldNum" sz="quarter" idx="5"/>
          </p:nvPr>
        </p:nvSpPr>
        <p:spPr/>
        <p:txBody>
          <a:bodyPr/>
          <a:lstStyle/>
          <a:p>
            <a:fld id="{7370F8F0-396A-4C29-8F0F-144FA1B3CBA2}" type="slidenum">
              <a:rPr lang="de-DE" smtClean="0"/>
              <a:t>6</a:t>
            </a:fld>
            <a:endParaRPr lang="de-DE"/>
          </a:p>
        </p:txBody>
      </p:sp>
    </p:spTree>
    <p:extLst>
      <p:ext uri="{BB962C8B-B14F-4D97-AF65-F5344CB8AC3E}">
        <p14:creationId xmlns:p14="http://schemas.microsoft.com/office/powerpoint/2010/main" val="3621899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Allerdings hat Google nicht nur meine Daten sondern auch die anderer Personen. 90% aller Smartphones sind mit Google Betriebssystemen. Google kann meine Daten vergleichen. Google kann abschätzen ob Ich alleine gefahren bin, oder mit einer Frau oder Mann. Falls Google Zugriff auf das Hotelreservierungssystem hat, , weiß Google ob Ich in einem Einzel- oder Doppelzimmer übernachtet habe. </a:t>
            </a:r>
          </a:p>
          <a:p>
            <a:endParaRPr lang="de-DE" dirty="0"/>
          </a:p>
          <a:p>
            <a:r>
              <a:rPr lang="de-DE" dirty="0"/>
              <a:t>Mit den Urlaubsreisen der letzten Reise kann Google abschätzen ob Ich eine treue Seele bin, oder den Partner häufig wechsle. Vielleicht erfülle Ich auch die Grundvoraussetzungen eines katholischen Priesters, d.h. umgebe mich am liebsten mit pubertären Jungs. </a:t>
            </a:r>
          </a:p>
          <a:p>
            <a:endParaRPr lang="de-DE" dirty="0"/>
          </a:p>
          <a:p>
            <a:r>
              <a:rPr lang="de-DE" dirty="0"/>
              <a:t>Die einzelnen Datenspuren , die Ich hinterlasse sind harmlos, aber mit der Kombination verschiedener Datenbanken, lassen sich Schlüsse ziehen, die extrem privat sind. Anhand der Orte die Ich besuche kennt Google meine Hobbies, und Google weiß, ob Ich überwiegend Fast Food Lokale, teure Restaurants, oder mich überwiegend vegan ernähre.</a:t>
            </a:r>
          </a:p>
          <a:p>
            <a:endParaRPr lang="de-DE" dirty="0"/>
          </a:p>
          <a:p>
            <a:r>
              <a:rPr lang="de-DE" dirty="0"/>
              <a:t>Natürlich ergeben sich dabei auch Fehler, die Profile stimmen nur mit einer gewissen Wahrscheinlichkeit. Aber genau darin liegt die Gefahr. Bei einer Jobabsage oder Kreditverweigerung, erhalte Ich ja keine ehrliche Auskunft. Die Vor- und Nachteile durch mein Profil können massiv sein. </a:t>
            </a:r>
          </a:p>
        </p:txBody>
      </p:sp>
      <p:sp>
        <p:nvSpPr>
          <p:cNvPr id="4" name="Foliennummernplatzhalter 3"/>
          <p:cNvSpPr>
            <a:spLocks noGrp="1"/>
          </p:cNvSpPr>
          <p:nvPr>
            <p:ph type="sldNum" sz="quarter" idx="5"/>
          </p:nvPr>
        </p:nvSpPr>
        <p:spPr/>
        <p:txBody>
          <a:bodyPr/>
          <a:lstStyle/>
          <a:p>
            <a:fld id="{7370F8F0-396A-4C29-8F0F-144FA1B3CBA2}" type="slidenum">
              <a:rPr lang="de-DE" smtClean="0"/>
              <a:t>7</a:t>
            </a:fld>
            <a:endParaRPr lang="de-DE"/>
          </a:p>
        </p:txBody>
      </p:sp>
    </p:spTree>
    <p:extLst>
      <p:ext uri="{BB962C8B-B14F-4D97-AF65-F5344CB8AC3E}">
        <p14:creationId xmlns:p14="http://schemas.microsoft.com/office/powerpoint/2010/main" val="3222278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 der Corona Zeit gab massive Grundrechtseinschränkungen, Berufsverbote und ein Großteil der Bevölkerung waren die Maßnahmen sogar nicht schwer genug. </a:t>
            </a:r>
          </a:p>
          <a:p>
            <a:endParaRPr lang="de-DE" dirty="0"/>
          </a:p>
          <a:p>
            <a:r>
              <a:rPr lang="de-DE" dirty="0"/>
              <a:t>In einer Pandemie ist es wichtig dass man schnell agiert. Hätte die Digitalisierung zu besseren Entscheidungen geführt? Dass man weiß, dass die Daten montags fehlerhaft sind, war schon peinlich. Die Schulschließungen haben Sich im Nachhinein als ein Fehler erwiesen – aber wenn diese sinnvoll gewesen wären, dann ist die Alternative zur digitalen Bildung, ganz auf Bildung zu verzichten. Ich selbst bin ein Fan von Präsenzunterricht. Ist dieser nicht möglich, geht das nur mit Digitalisierung.</a:t>
            </a:r>
          </a:p>
          <a:p>
            <a:endParaRPr lang="de-DE" dirty="0"/>
          </a:p>
          <a:p>
            <a:r>
              <a:rPr lang="de-DE" dirty="0"/>
              <a:t>Trotzdem sind die meisten gemachten Fehler unabhängig von der Digitalisierung. Die Frage welche Daten relevant sind ist unabhängig davon ob die Daten analog oder digital übertragen werden. Die Grundproblematik dass Krankenhäuser Gewinn- und nicht am Patientenwohl orientiert sind, das Sparen an den Pflegekräften ist ein politisches Problem, genauso wie die Eitelkeiten der Gesundheitsminister. Maskendeals und gekaufte Wissenschaft bzw. extremer Lobbyismus durch die Pharmaindustrie löst man nicht durch Digitalisierung. Ein weiteres typisches Problem, die Verwechslung von Ursache und Wirkung lässt sich auch nicht durch die Digitalisierung lösen. Sowohl digitale, als auch analoge Daten können fehlerhaft sein.</a:t>
            </a:r>
          </a:p>
          <a:p>
            <a:endParaRPr lang="de-DE" dirty="0"/>
          </a:p>
          <a:p>
            <a:endParaRPr lang="de-DE" dirty="0"/>
          </a:p>
        </p:txBody>
      </p:sp>
      <p:sp>
        <p:nvSpPr>
          <p:cNvPr id="4" name="Foliennummernplatzhalter 3"/>
          <p:cNvSpPr>
            <a:spLocks noGrp="1"/>
          </p:cNvSpPr>
          <p:nvPr>
            <p:ph type="sldNum" sz="quarter" idx="5"/>
          </p:nvPr>
        </p:nvSpPr>
        <p:spPr/>
        <p:txBody>
          <a:bodyPr/>
          <a:lstStyle/>
          <a:p>
            <a:fld id="{7370F8F0-396A-4C29-8F0F-144FA1B3CBA2}" type="slidenum">
              <a:rPr lang="de-DE" smtClean="0"/>
              <a:t>8</a:t>
            </a:fld>
            <a:endParaRPr lang="de-DE"/>
          </a:p>
        </p:txBody>
      </p:sp>
    </p:spTree>
    <p:extLst>
      <p:ext uri="{BB962C8B-B14F-4D97-AF65-F5344CB8AC3E}">
        <p14:creationId xmlns:p14="http://schemas.microsoft.com/office/powerpoint/2010/main" val="45928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will nicht das gesamte Buch wiedergeben, sondern mich nur auf den Aspekt konzentrieren wie Smartphone die Art der Kommunikation beeinflusst. Wirkliche aussagekräftige Studien scheint es nur aus Amerika zu geben. In Europa fehlen bisher die Studien.</a:t>
            </a:r>
          </a:p>
          <a:p>
            <a:endParaRPr lang="de-DE" dirty="0"/>
          </a:p>
          <a:p>
            <a:r>
              <a:rPr lang="de-DE" dirty="0"/>
              <a:t>Ich selbst habe die Hoffnung, dass wir mit der Zeit einen besseren Umgang mit den Smartphones lernen. Vielleicht müssen wir die Nachteile des Smartphones erst durchleben, damit mit der Zeit so etwas wie eine Handyetikette durchsetzt. </a:t>
            </a:r>
          </a:p>
        </p:txBody>
      </p:sp>
      <p:sp>
        <p:nvSpPr>
          <p:cNvPr id="4" name="Foliennummernplatzhalter 3"/>
          <p:cNvSpPr>
            <a:spLocks noGrp="1"/>
          </p:cNvSpPr>
          <p:nvPr>
            <p:ph type="sldNum" sz="quarter" idx="5"/>
          </p:nvPr>
        </p:nvSpPr>
        <p:spPr/>
        <p:txBody>
          <a:bodyPr/>
          <a:lstStyle/>
          <a:p>
            <a:fld id="{7370F8F0-396A-4C29-8F0F-144FA1B3CBA2}" type="slidenum">
              <a:rPr lang="de-DE" smtClean="0"/>
              <a:t>9</a:t>
            </a:fld>
            <a:endParaRPr lang="de-DE"/>
          </a:p>
        </p:txBody>
      </p:sp>
    </p:spTree>
    <p:extLst>
      <p:ext uri="{BB962C8B-B14F-4D97-AF65-F5344CB8AC3E}">
        <p14:creationId xmlns:p14="http://schemas.microsoft.com/office/powerpoint/2010/main" val="63231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D5DBB-C6FC-87A2-0B0D-2AED9256DE97}"/>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0EC3F32-1A15-AE7F-EC09-0440F44846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BB4D38FD-0C38-B47B-BEE7-4B6D33B5D49A}"/>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5" name="Fußzeilenplatzhalter 4">
            <a:extLst>
              <a:ext uri="{FF2B5EF4-FFF2-40B4-BE49-F238E27FC236}">
                <a16:creationId xmlns:a16="http://schemas.microsoft.com/office/drawing/2014/main" id="{E7A53868-6724-84D1-C988-2E65F620CD6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195A1F7-2C7D-CE55-BC5A-A12C5F8A3A0E}"/>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40601230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FA473F-3443-74D6-1407-9711CB7B8FC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631F1DA-44FD-6D9A-DBEA-9D028D2806AB}"/>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2360410-DD01-70F9-9572-300D9EDDCC9E}"/>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5" name="Fußzeilenplatzhalter 4">
            <a:extLst>
              <a:ext uri="{FF2B5EF4-FFF2-40B4-BE49-F238E27FC236}">
                <a16:creationId xmlns:a16="http://schemas.microsoft.com/office/drawing/2014/main" id="{BA4B8BEA-ABC9-FD96-7595-7870C87BB47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AAB623-B4C1-D1F2-91F4-907E316B36EB}"/>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1101577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8DDC1CCB-24AF-E3BB-0AC0-AFA884044BE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EF23487-9AD1-4AAA-60E0-3A2B5631ED2B}"/>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905E2410-96A0-0DDA-5368-515674B2AD4F}"/>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5" name="Fußzeilenplatzhalter 4">
            <a:extLst>
              <a:ext uri="{FF2B5EF4-FFF2-40B4-BE49-F238E27FC236}">
                <a16:creationId xmlns:a16="http://schemas.microsoft.com/office/drawing/2014/main" id="{5D6CA6A9-044C-FE78-A8C8-96551CC0EAF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F79171D-5422-8D50-EC22-46A13E896193}"/>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4043446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51397F-D9E8-63BA-0A4A-E4E44FEB265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DA535AB-5400-977F-BFE5-939102EB2E2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D14DDB3-1E80-8732-4E7E-99D00D2EB042}"/>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5" name="Fußzeilenplatzhalter 4">
            <a:extLst>
              <a:ext uri="{FF2B5EF4-FFF2-40B4-BE49-F238E27FC236}">
                <a16:creationId xmlns:a16="http://schemas.microsoft.com/office/drawing/2014/main" id="{9CAF920D-538B-D2BB-A736-AC931C2C61A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B0C04D4-3793-3FCC-8BC2-102D33698A08}"/>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192454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2806F0-8BC1-8789-CB2E-7D8A4FF58D12}"/>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5B19133C-4C58-3079-EAA5-D5C6C98EF4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992E71A2-0E05-5E7B-CF74-2A5FF2730C3D}"/>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5" name="Fußzeilenplatzhalter 4">
            <a:extLst>
              <a:ext uri="{FF2B5EF4-FFF2-40B4-BE49-F238E27FC236}">
                <a16:creationId xmlns:a16="http://schemas.microsoft.com/office/drawing/2014/main" id="{AA11897F-1F44-8EEC-2B5E-26C9570EAFD7}"/>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BFB0E6C-B030-3521-AC41-7BECCFD25FF9}"/>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2584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E64D11-4B01-4BB8-7F3B-BEAC8B3A9BC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2D0CC7F-C530-2745-9682-117A436B919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CD9FD29-AF40-7D69-7080-C9C57EEC0AC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368B63C-BCDB-47FD-1EED-B6A41669D973}"/>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6" name="Fußzeilenplatzhalter 5">
            <a:extLst>
              <a:ext uri="{FF2B5EF4-FFF2-40B4-BE49-F238E27FC236}">
                <a16:creationId xmlns:a16="http://schemas.microsoft.com/office/drawing/2014/main" id="{80B2D1F8-FFFC-6B05-E691-446A9D01FF4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E2345B26-CA66-8324-8447-8C79A6D3B2B6}"/>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38026853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341A97-97E5-FDD4-935B-526B1B8648B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F02AAE5-0513-C01C-AE2F-24E2F0ABCD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A9885887-BF10-167B-926D-84C998C66280}"/>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26714ACC-7998-B846-21F7-731FA36D72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592D233B-B568-CDEE-7706-594BB72CDD50}"/>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2512647-9040-0679-4DBA-8F641B05F87C}"/>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8" name="Fußzeilenplatzhalter 7">
            <a:extLst>
              <a:ext uri="{FF2B5EF4-FFF2-40B4-BE49-F238E27FC236}">
                <a16:creationId xmlns:a16="http://schemas.microsoft.com/office/drawing/2014/main" id="{3D751A6B-67EA-32C2-E3EB-A7E44BFCB92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919182AB-2DE1-8270-6BB7-AB42BAFE3B06}"/>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3991588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01709B-EBC4-3372-2D08-7B3D92DDF04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BC1112B3-3ADD-4EA0-A9CF-76575E7F1537}"/>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4" name="Fußzeilenplatzhalter 3">
            <a:extLst>
              <a:ext uri="{FF2B5EF4-FFF2-40B4-BE49-F238E27FC236}">
                <a16:creationId xmlns:a16="http://schemas.microsoft.com/office/drawing/2014/main" id="{6D686950-B450-5451-7117-0114F108FFFD}"/>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C5B33053-9872-1530-8FF3-78CD9B0A35FA}"/>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63474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C23A45B-38AE-7139-20C7-98A096B85FE9}"/>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3" name="Fußzeilenplatzhalter 2">
            <a:extLst>
              <a:ext uri="{FF2B5EF4-FFF2-40B4-BE49-F238E27FC236}">
                <a16:creationId xmlns:a16="http://schemas.microsoft.com/office/drawing/2014/main" id="{58CEE17F-AC61-8122-0726-196B5AA52028}"/>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9BD872A1-D4C2-ADA9-D711-9D5278A83136}"/>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207164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024D3-8F53-7624-5233-95FA7CB9A1D7}"/>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0E75828-1930-A1A2-5624-3DF638782C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658790D-7D9A-294E-E41E-732344D2C5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EAD96E0-D0E5-B182-D1B1-BA8A1FC89C38}"/>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6" name="Fußzeilenplatzhalter 5">
            <a:extLst>
              <a:ext uri="{FF2B5EF4-FFF2-40B4-BE49-F238E27FC236}">
                <a16:creationId xmlns:a16="http://schemas.microsoft.com/office/drawing/2014/main" id="{9634E53E-1EBE-E5BB-5DC2-1BB4C9B76422}"/>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6D7986B1-DF62-9B6A-D60A-F9FEA7FBD9EA}"/>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1373417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32DC5F-2E96-1F12-5FEF-F89D4E9AC0D6}"/>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79FD30D-FB84-55E1-E17A-9AFEDB8B93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4C6B7A38-7562-E4CF-50A6-AC3C15E23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3CCC1EB4-9545-2C35-E6A7-B3393AF00BD1}"/>
              </a:ext>
            </a:extLst>
          </p:cNvPr>
          <p:cNvSpPr>
            <a:spLocks noGrp="1"/>
          </p:cNvSpPr>
          <p:nvPr>
            <p:ph type="dt" sz="half" idx="10"/>
          </p:nvPr>
        </p:nvSpPr>
        <p:spPr/>
        <p:txBody>
          <a:bodyPr/>
          <a:lstStyle/>
          <a:p>
            <a:fld id="{D5756A93-7313-49D6-80C0-8D72A3DDEFE0}" type="datetimeFigureOut">
              <a:rPr lang="de-DE" smtClean="0"/>
              <a:t>02.02.2023</a:t>
            </a:fld>
            <a:endParaRPr lang="de-DE"/>
          </a:p>
        </p:txBody>
      </p:sp>
      <p:sp>
        <p:nvSpPr>
          <p:cNvPr id="6" name="Fußzeilenplatzhalter 5">
            <a:extLst>
              <a:ext uri="{FF2B5EF4-FFF2-40B4-BE49-F238E27FC236}">
                <a16:creationId xmlns:a16="http://schemas.microsoft.com/office/drawing/2014/main" id="{DF475D41-CF8E-725F-C69E-62153EDA185E}"/>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591D222-FC74-23B5-9E29-E6B3C648D709}"/>
              </a:ext>
            </a:extLst>
          </p:cNvPr>
          <p:cNvSpPr>
            <a:spLocks noGrp="1"/>
          </p:cNvSpPr>
          <p:nvPr>
            <p:ph type="sldNum" sz="quarter" idx="12"/>
          </p:nvPr>
        </p:nvSpPr>
        <p:spPr/>
        <p:txBody>
          <a:bodyPr/>
          <a:lstStyle/>
          <a:p>
            <a:fld id="{D06E5AE5-918F-444C-AF5B-47C325E5EA14}" type="slidenum">
              <a:rPr lang="de-DE" smtClean="0"/>
              <a:t>‹Nr.›</a:t>
            </a:fld>
            <a:endParaRPr lang="de-DE"/>
          </a:p>
        </p:txBody>
      </p:sp>
    </p:spTree>
    <p:extLst>
      <p:ext uri="{BB962C8B-B14F-4D97-AF65-F5344CB8AC3E}">
        <p14:creationId xmlns:p14="http://schemas.microsoft.com/office/powerpoint/2010/main" val="4190579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59F1C7A9-467D-130C-E318-8A4DDEF505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03795772-B283-A39C-8177-BD64388F51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322705A-A380-F453-ED2B-40F7403441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756A93-7313-49D6-80C0-8D72A3DDEFE0}" type="datetimeFigureOut">
              <a:rPr lang="de-DE" smtClean="0"/>
              <a:t>02.02.2023</a:t>
            </a:fld>
            <a:endParaRPr lang="de-DE"/>
          </a:p>
        </p:txBody>
      </p:sp>
      <p:sp>
        <p:nvSpPr>
          <p:cNvPr id="5" name="Fußzeilenplatzhalter 4">
            <a:extLst>
              <a:ext uri="{FF2B5EF4-FFF2-40B4-BE49-F238E27FC236}">
                <a16:creationId xmlns:a16="http://schemas.microsoft.com/office/drawing/2014/main" id="{53F32459-715E-3DB8-5E73-6FF2EBB56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B2EFD960-CF14-066B-4D20-12F3B15A18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6E5AE5-918F-444C-AF5B-47C325E5EA14}" type="slidenum">
              <a:rPr lang="de-DE" smtClean="0"/>
              <a:t>‹Nr.›</a:t>
            </a:fld>
            <a:endParaRPr lang="de-DE"/>
          </a:p>
        </p:txBody>
      </p:sp>
    </p:spTree>
    <p:extLst>
      <p:ext uri="{BB962C8B-B14F-4D97-AF65-F5344CB8AC3E}">
        <p14:creationId xmlns:p14="http://schemas.microsoft.com/office/powerpoint/2010/main" val="2617396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de.wikipedia.org/wiki/Kofferwort" TargetMode="Externa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de.wikipedia.org/wiki/Liste_der_IPA-Zeichen" TargetMode="External"/><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png"/><Relationship Id="rId5" Type="http://schemas.openxmlformats.org/officeDocument/2006/relationships/image" Target="../media/image1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20.jpe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5.png"/><Relationship Id="rId10" Type="http://schemas.openxmlformats.org/officeDocument/2006/relationships/image" Target="../media/image18.jpeg"/><Relationship Id="rId4" Type="http://schemas.openxmlformats.org/officeDocument/2006/relationships/notesSlide" Target="../notesSlides/notesSlide15.xml"/><Relationship Id="rId9" Type="http://schemas.openxmlformats.org/officeDocument/2006/relationships/image" Target="../media/image17.jpeg"/><Relationship Id="rId1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25.jpe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29.jpe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4.jpeg"/><Relationship Id="rId5" Type="http://schemas.openxmlformats.org/officeDocument/2006/relationships/image" Target="../media/image9.jpeg"/><Relationship Id="rId4" Type="http://schemas.openxmlformats.org/officeDocument/2006/relationships/notesSlide" Target="../notesSlides/notesSlide19.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8" Type="http://schemas.openxmlformats.org/officeDocument/2006/relationships/hyperlink" Target="https://www.youtube.com/watch?v=jtOMFxHnw5w" TargetMode="External"/><Relationship Id="rId3" Type="http://schemas.openxmlformats.org/officeDocument/2006/relationships/slideLayout" Target="../slideLayouts/slideLayout2.xml"/><Relationship Id="rId7" Type="http://schemas.openxmlformats.org/officeDocument/2006/relationships/hyperlink" Target="https://www.youtube.com/watch?v=ScsVe6nktk4" TargetMode="Externa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youtube.com/watch?v=Yr2C_nNhg2s" TargetMode="External"/><Relationship Id="rId11" Type="http://schemas.openxmlformats.org/officeDocument/2006/relationships/image" Target="../media/image2.png"/><Relationship Id="rId5" Type="http://schemas.openxmlformats.org/officeDocument/2006/relationships/hyperlink" Target="https://www.youtube.com/watch?v=hdQhdJajQf8" TargetMode="External"/><Relationship Id="rId10" Type="http://schemas.openxmlformats.org/officeDocument/2006/relationships/hyperlink" Target="https://youtu.be/k75KUYM4UGI" TargetMode="External"/><Relationship Id="rId4" Type="http://schemas.openxmlformats.org/officeDocument/2006/relationships/notesSlide" Target="../notesSlides/notesSlide20.xml"/><Relationship Id="rId9" Type="http://schemas.openxmlformats.org/officeDocument/2006/relationships/hyperlink" Target="https://www.youtube.com/watch?v=gsnL4m57MC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leena.de/" TargetMode="External"/><Relationship Id="rId13"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perspective-daily.de/article/1661-das-sind-die-10-gebote-des-internets-sagt-die-evangelische-kirche/IBTOH1W2" TargetMode="External"/><Relationship Id="rId12" Type="http://schemas.openxmlformats.org/officeDocument/2006/relationships/image" Target="../media/image36.jpe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perspective-daily.de/article/480-wie-ich-ordnung-in-mein-digitales-leben-gebracht-habe/FkR7HM5j" TargetMode="External"/><Relationship Id="rId11" Type="http://schemas.openxmlformats.org/officeDocument/2006/relationships/hyperlink" Target="https://muendigkeit.digital/data/DM_Infobroschuere_Ausg2.pdf" TargetMode="External"/><Relationship Id="rId5" Type="http://schemas.openxmlformats.org/officeDocument/2006/relationships/hyperlink" Target="https://perspective-daily.de/article/1638-der-10-punkte-plan-zur-digitalen-muendigkeit/IuSBoX6X" TargetMode="External"/><Relationship Id="rId10" Type="http://schemas.openxmlformats.org/officeDocument/2006/relationships/hyperlink" Target="https://digitalcourage.de/" TargetMode="External"/><Relationship Id="rId4" Type="http://schemas.openxmlformats.org/officeDocument/2006/relationships/notesSlide" Target="../notesSlides/notesSlide21.xml"/><Relationship Id="rId9" Type="http://schemas.openxmlformats.org/officeDocument/2006/relationships/hyperlink" Target="https://muendigkeit.digital/"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descr="Ein Bild, das Text enthält.&#10;&#10;Automatisch generierte Beschreibung">
            <a:extLst>
              <a:ext uri="{FF2B5EF4-FFF2-40B4-BE49-F238E27FC236}">
                <a16:creationId xmlns:a16="http://schemas.microsoft.com/office/drawing/2014/main" id="{982558AC-BDB2-E989-15BC-4A007ACCD1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9738" y="69012"/>
            <a:ext cx="9144000" cy="6858000"/>
          </a:xfrm>
          <a:prstGeom prst="rect">
            <a:avLst/>
          </a:prstGeom>
        </p:spPr>
      </p:pic>
      <p:sp>
        <p:nvSpPr>
          <p:cNvPr id="7" name="Rechteck 6">
            <a:extLst>
              <a:ext uri="{FF2B5EF4-FFF2-40B4-BE49-F238E27FC236}">
                <a16:creationId xmlns:a16="http://schemas.microsoft.com/office/drawing/2014/main" id="{35428203-35E7-6F39-99F7-9858664D5760}"/>
              </a:ext>
            </a:extLst>
          </p:cNvPr>
          <p:cNvSpPr/>
          <p:nvPr/>
        </p:nvSpPr>
        <p:spPr>
          <a:xfrm>
            <a:off x="3649958" y="3260633"/>
            <a:ext cx="1637051" cy="923330"/>
          </a:xfrm>
          <a:prstGeom prst="rect">
            <a:avLst/>
          </a:prstGeom>
          <a:noFill/>
        </p:spPr>
        <p:txBody>
          <a:bodyPr wrap="none" lIns="91440" tIns="45720" rIns="91440" bIns="45720">
            <a:spAutoFit/>
          </a:bodyPr>
          <a:lstStyle/>
          <a:p>
            <a:pPr algn="ctr"/>
            <a:r>
              <a:rPr lang="de-DE"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Täter</a:t>
            </a:r>
          </a:p>
        </p:txBody>
      </p:sp>
      <p:sp>
        <p:nvSpPr>
          <p:cNvPr id="8" name="Rechteck 7">
            <a:extLst>
              <a:ext uri="{FF2B5EF4-FFF2-40B4-BE49-F238E27FC236}">
                <a16:creationId xmlns:a16="http://schemas.microsoft.com/office/drawing/2014/main" id="{95A510B8-6D75-960D-8222-57513E37CCC4}"/>
              </a:ext>
            </a:extLst>
          </p:cNvPr>
          <p:cNvSpPr/>
          <p:nvPr/>
        </p:nvSpPr>
        <p:spPr>
          <a:xfrm>
            <a:off x="3649958" y="4028389"/>
            <a:ext cx="2751780" cy="923330"/>
          </a:xfrm>
          <a:prstGeom prst="rect">
            <a:avLst/>
          </a:prstGeom>
          <a:noFill/>
        </p:spPr>
        <p:txBody>
          <a:bodyPr wrap="none" lIns="91440" tIns="45720" rIns="91440" bIns="45720">
            <a:spAutoFit/>
          </a:bodyPr>
          <a:lstStyle/>
          <a:p>
            <a:pPr algn="ctr"/>
            <a:r>
              <a:rPr lang="de-DE"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Profiteur</a:t>
            </a:r>
          </a:p>
        </p:txBody>
      </p:sp>
      <p:sp>
        <p:nvSpPr>
          <p:cNvPr id="9" name="Rechteck 8">
            <a:extLst>
              <a:ext uri="{FF2B5EF4-FFF2-40B4-BE49-F238E27FC236}">
                <a16:creationId xmlns:a16="http://schemas.microsoft.com/office/drawing/2014/main" id="{74971F3D-B008-88D3-2FD3-FAAD0725B4A6}"/>
              </a:ext>
            </a:extLst>
          </p:cNvPr>
          <p:cNvSpPr/>
          <p:nvPr/>
        </p:nvSpPr>
        <p:spPr>
          <a:xfrm>
            <a:off x="3714626" y="4830807"/>
            <a:ext cx="1823064" cy="923330"/>
          </a:xfrm>
          <a:prstGeom prst="rect">
            <a:avLst/>
          </a:prstGeom>
          <a:noFill/>
        </p:spPr>
        <p:txBody>
          <a:bodyPr wrap="none" lIns="91440" tIns="45720" rIns="91440" bIns="45720">
            <a:spAutoFit/>
          </a:bodyPr>
          <a:lstStyle/>
          <a:p>
            <a:pPr algn="ctr"/>
            <a:r>
              <a:rPr lang="de-DE"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Opfer</a:t>
            </a:r>
          </a:p>
        </p:txBody>
      </p:sp>
      <p:pic>
        <p:nvPicPr>
          <p:cNvPr id="2" name="Aufgezeichneter Sound">
            <a:hlinkClick r:id="" action="ppaction://media"/>
            <a:extLst>
              <a:ext uri="{FF2B5EF4-FFF2-40B4-BE49-F238E27FC236}">
                <a16:creationId xmlns:a16="http://schemas.microsoft.com/office/drawing/2014/main" id="{401596A8-8D40-A426-C517-CAF7B08C594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7901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297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7" grpId="0"/>
      <p:bldP spid="8"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A1C7EE-1375-DC59-BD11-A1CA0E443B17}"/>
              </a:ext>
            </a:extLst>
          </p:cNvPr>
          <p:cNvSpPr>
            <a:spLocks noGrp="1"/>
          </p:cNvSpPr>
          <p:nvPr>
            <p:ph type="title"/>
          </p:nvPr>
        </p:nvSpPr>
        <p:spPr/>
        <p:txBody>
          <a:bodyPr/>
          <a:lstStyle/>
          <a:p>
            <a:r>
              <a:rPr lang="de-DE" dirty="0" err="1"/>
              <a:t>Phubbing</a:t>
            </a:r>
            <a:endParaRPr lang="de-DE" dirty="0"/>
          </a:p>
        </p:txBody>
      </p:sp>
      <p:pic>
        <p:nvPicPr>
          <p:cNvPr id="1026" name="Picture 2" descr="Diese Comics zeigen unsere absurde Handysucht | Mit Vergnügen Berlin">
            <a:extLst>
              <a:ext uri="{FF2B5EF4-FFF2-40B4-BE49-F238E27FC236}">
                <a16:creationId xmlns:a16="http://schemas.microsoft.com/office/drawing/2014/main" id="{085965D0-9101-70FB-213C-6A9BF9B9FF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2838603"/>
            <a:ext cx="5969887" cy="4225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5E3353E0-5A7B-9A7F-0709-D6AB0122AFDE}"/>
              </a:ext>
            </a:extLst>
          </p:cNvPr>
          <p:cNvSpPr txBox="1"/>
          <p:nvPr/>
        </p:nvSpPr>
        <p:spPr>
          <a:xfrm flipH="1">
            <a:off x="7508403" y="3038168"/>
            <a:ext cx="4371423" cy="2554545"/>
          </a:xfrm>
          <a:prstGeom prst="rect">
            <a:avLst/>
          </a:prstGeom>
          <a:noFill/>
        </p:spPr>
        <p:txBody>
          <a:bodyPr wrap="square" rtlCol="0">
            <a:spAutoFit/>
          </a:bodyPr>
          <a:lstStyle/>
          <a:p>
            <a:r>
              <a:rPr lang="de-DE" sz="3200" dirty="0">
                <a:solidFill>
                  <a:srgbClr val="FF0000"/>
                </a:solidFill>
                <a:latin typeface="Dreaming Outloud Script Pro" panose="020B0604020202020204" pitchFamily="66" charset="0"/>
                <a:cs typeface="Dreaming Outloud Script Pro" panose="020B0604020202020204" pitchFamily="66" charset="0"/>
              </a:rPr>
              <a:t>Wir lieben unsere Telefone, mehr als wir Personen aus unserem Umfeld lieben</a:t>
            </a:r>
          </a:p>
        </p:txBody>
      </p:sp>
      <p:sp>
        <p:nvSpPr>
          <p:cNvPr id="5" name="Textfeld 4">
            <a:extLst>
              <a:ext uri="{FF2B5EF4-FFF2-40B4-BE49-F238E27FC236}">
                <a16:creationId xmlns:a16="http://schemas.microsoft.com/office/drawing/2014/main" id="{916863DC-5AC5-EECC-D348-0BE47519F3A4}"/>
              </a:ext>
            </a:extLst>
          </p:cNvPr>
          <p:cNvSpPr txBox="1"/>
          <p:nvPr/>
        </p:nvSpPr>
        <p:spPr>
          <a:xfrm flipH="1">
            <a:off x="7659968" y="5681932"/>
            <a:ext cx="3468107" cy="369332"/>
          </a:xfrm>
          <a:prstGeom prst="rect">
            <a:avLst/>
          </a:prstGeom>
          <a:noFill/>
        </p:spPr>
        <p:txBody>
          <a:bodyPr wrap="square" rtlCol="0">
            <a:spAutoFit/>
          </a:bodyPr>
          <a:lstStyle/>
          <a:p>
            <a:r>
              <a:rPr lang="de-DE" dirty="0"/>
              <a:t>13 jähriges Mädchen aus Texas</a:t>
            </a:r>
          </a:p>
        </p:txBody>
      </p:sp>
      <p:sp>
        <p:nvSpPr>
          <p:cNvPr id="6" name="Textfeld 5">
            <a:extLst>
              <a:ext uri="{FF2B5EF4-FFF2-40B4-BE49-F238E27FC236}">
                <a16:creationId xmlns:a16="http://schemas.microsoft.com/office/drawing/2014/main" id="{38F3D808-3818-7DDD-E1B0-96D80D16F3BB}"/>
              </a:ext>
            </a:extLst>
          </p:cNvPr>
          <p:cNvSpPr txBox="1"/>
          <p:nvPr/>
        </p:nvSpPr>
        <p:spPr>
          <a:xfrm flipH="1">
            <a:off x="1075138" y="1800045"/>
            <a:ext cx="10006930" cy="646331"/>
          </a:xfrm>
          <a:prstGeom prst="rect">
            <a:avLst/>
          </a:prstGeom>
          <a:noFill/>
        </p:spPr>
        <p:txBody>
          <a:bodyPr wrap="square" rtlCol="0">
            <a:spAutoFit/>
          </a:bodyPr>
          <a:lstStyle/>
          <a:p>
            <a:r>
              <a:rPr lang="de-DE" b="1" i="0" dirty="0" err="1">
                <a:solidFill>
                  <a:srgbClr val="202122"/>
                </a:solidFill>
                <a:effectLst/>
                <a:latin typeface="Arial" panose="020B0604020202020204" pitchFamily="34" charset="0"/>
              </a:rPr>
              <a:t>Phubbing</a:t>
            </a:r>
            <a:r>
              <a:rPr lang="de-DE" b="0" i="0" dirty="0">
                <a:solidFill>
                  <a:srgbClr val="202122"/>
                </a:solidFill>
                <a:effectLst/>
                <a:latin typeface="Arial" panose="020B0604020202020204" pitchFamily="34" charset="0"/>
              </a:rPr>
              <a:t> (Aussprache: </a:t>
            </a:r>
            <a:r>
              <a:rPr lang="de-DE" b="0" i="1" u="none" strike="noStrike" dirty="0">
                <a:solidFill>
                  <a:srgbClr val="0645AD"/>
                </a:solidFill>
                <a:effectLst/>
                <a:latin typeface="Arial" panose="020B0604020202020204" pitchFamily="34" charset="0"/>
                <a:hlinkClick r:id="rId6" tooltip="Liste der IPA-Zeichen"/>
              </a:rPr>
              <a:t>[ˈ</a:t>
            </a:r>
            <a:r>
              <a:rPr lang="de-DE" b="0" i="1" u="none" strike="noStrike" dirty="0" err="1">
                <a:solidFill>
                  <a:srgbClr val="0645AD"/>
                </a:solidFill>
                <a:effectLst/>
                <a:latin typeface="Arial" panose="020B0604020202020204" pitchFamily="34" charset="0"/>
                <a:hlinkClick r:id="rId6" tooltip="Liste der IPA-Zeichen"/>
              </a:rPr>
              <a:t>fʌb.ɪŋ</a:t>
            </a:r>
            <a:r>
              <a:rPr lang="de-DE" b="0" i="1" u="none" strike="noStrike" dirty="0">
                <a:solidFill>
                  <a:srgbClr val="0645AD"/>
                </a:solidFill>
                <a:effectLst/>
                <a:latin typeface="Arial" panose="020B0604020202020204" pitchFamily="34" charset="0"/>
                <a:hlinkClick r:id="rId6" tooltip="Liste der IPA-Zeichen"/>
              </a:rPr>
              <a:t>]</a:t>
            </a:r>
            <a:r>
              <a:rPr lang="de-DE" b="0" i="0" dirty="0">
                <a:solidFill>
                  <a:srgbClr val="202122"/>
                </a:solidFill>
                <a:effectLst/>
                <a:latin typeface="Arial" panose="020B0604020202020204" pitchFamily="34" charset="0"/>
              </a:rPr>
              <a:t>, </a:t>
            </a:r>
            <a:r>
              <a:rPr lang="de-DE" b="0" i="0" u="none" strike="noStrike" dirty="0">
                <a:solidFill>
                  <a:srgbClr val="0645AD"/>
                </a:solidFill>
                <a:effectLst/>
                <a:latin typeface="Arial" panose="020B0604020202020204" pitchFamily="34" charset="0"/>
                <a:hlinkClick r:id="rId7" tooltip="Kofferwort"/>
              </a:rPr>
              <a:t>Kofferwort</a:t>
            </a:r>
            <a:r>
              <a:rPr lang="de-DE" b="0" i="0" dirty="0">
                <a:solidFill>
                  <a:srgbClr val="202122"/>
                </a:solidFill>
                <a:effectLst/>
                <a:latin typeface="Arial" panose="020B0604020202020204" pitchFamily="34" charset="0"/>
              </a:rPr>
              <a:t> aus engl. ,</a:t>
            </a:r>
            <a:r>
              <a:rPr lang="de-DE" b="0" i="0" dirty="0" err="1">
                <a:solidFill>
                  <a:srgbClr val="202122"/>
                </a:solidFill>
                <a:effectLst/>
                <a:latin typeface="Arial" panose="020B0604020202020204" pitchFamily="34" charset="0"/>
              </a:rPr>
              <a:t>phone</a:t>
            </a:r>
            <a:r>
              <a:rPr lang="de-DE" b="0" i="0" dirty="0">
                <a:solidFill>
                  <a:srgbClr val="202122"/>
                </a:solidFill>
                <a:effectLst/>
                <a:latin typeface="Arial" panose="020B0604020202020204" pitchFamily="34" charset="0"/>
              </a:rPr>
              <a:t>‘ / ,Telefon‘ und ,</a:t>
            </a:r>
            <a:r>
              <a:rPr lang="de-DE" b="0" i="0" dirty="0" err="1">
                <a:solidFill>
                  <a:srgbClr val="202122"/>
                </a:solidFill>
                <a:effectLst/>
                <a:latin typeface="Arial" panose="020B0604020202020204" pitchFamily="34" charset="0"/>
              </a:rPr>
              <a:t>snubbing</a:t>
            </a:r>
            <a:r>
              <a:rPr lang="de-DE" b="0" i="0" dirty="0">
                <a:solidFill>
                  <a:srgbClr val="202122"/>
                </a:solidFill>
                <a:effectLst/>
                <a:latin typeface="Arial" panose="020B0604020202020204" pitchFamily="34" charset="0"/>
              </a:rPr>
              <a:t>‘ / ‚brüskieren‘) </a:t>
            </a:r>
            <a:endParaRPr lang="de-DE" dirty="0"/>
          </a:p>
        </p:txBody>
      </p:sp>
      <p:pic>
        <p:nvPicPr>
          <p:cNvPr id="3" name="Aufgezeichneter Sound">
            <a:hlinkClick r:id="" action="ppaction://media"/>
            <a:extLst>
              <a:ext uri="{FF2B5EF4-FFF2-40B4-BE49-F238E27FC236}">
                <a16:creationId xmlns:a16="http://schemas.microsoft.com/office/drawing/2014/main" id="{7926336C-A4F7-FD9C-DC72-BE642ECF548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70188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7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1908-8D13-B12F-2DB6-582F1209A0F4}"/>
              </a:ext>
            </a:extLst>
          </p:cNvPr>
          <p:cNvSpPr>
            <a:spLocks noGrp="1"/>
          </p:cNvSpPr>
          <p:nvPr>
            <p:ph type="title"/>
          </p:nvPr>
        </p:nvSpPr>
        <p:spPr/>
        <p:txBody>
          <a:bodyPr/>
          <a:lstStyle/>
          <a:p>
            <a:r>
              <a:rPr lang="de-DE" dirty="0"/>
              <a:t>Auswirkungen Smartphone auf Jugendliche</a:t>
            </a:r>
          </a:p>
        </p:txBody>
      </p:sp>
      <p:sp>
        <p:nvSpPr>
          <p:cNvPr id="3" name="Inhaltsplatzhalter 2">
            <a:extLst>
              <a:ext uri="{FF2B5EF4-FFF2-40B4-BE49-F238E27FC236}">
                <a16:creationId xmlns:a16="http://schemas.microsoft.com/office/drawing/2014/main" id="{E2FA869C-6F36-FB45-B63F-E30A88A8750F}"/>
              </a:ext>
            </a:extLst>
          </p:cNvPr>
          <p:cNvSpPr>
            <a:spLocks noGrp="1"/>
          </p:cNvSpPr>
          <p:nvPr>
            <p:ph idx="1"/>
          </p:nvPr>
        </p:nvSpPr>
        <p:spPr>
          <a:xfrm>
            <a:off x="838200" y="1430310"/>
            <a:ext cx="10358887" cy="2368147"/>
          </a:xfrm>
        </p:spPr>
        <p:txBody>
          <a:bodyPr/>
          <a:lstStyle/>
          <a:p>
            <a:r>
              <a:rPr lang="de-DE" dirty="0"/>
              <a:t>Bis 2012 nur kleine Änderungen auf Verhalten der Jugendlichen</a:t>
            </a:r>
          </a:p>
          <a:p>
            <a:r>
              <a:rPr lang="de-DE" dirty="0"/>
              <a:t>Ab 2012 radikale Änderungen. 2012 </a:t>
            </a:r>
          </a:p>
          <a:p>
            <a:pPr marL="0" indent="0">
              <a:buNone/>
            </a:pPr>
            <a:endParaRPr lang="de-DE" dirty="0">
              <a:solidFill>
                <a:srgbClr val="00B0F0"/>
              </a:solidFill>
            </a:endParaRPr>
          </a:p>
          <a:p>
            <a:endParaRPr lang="de-DE" dirty="0"/>
          </a:p>
        </p:txBody>
      </p:sp>
      <p:pic>
        <p:nvPicPr>
          <p:cNvPr id="5" name="Grafik 4">
            <a:extLst>
              <a:ext uri="{FF2B5EF4-FFF2-40B4-BE49-F238E27FC236}">
                <a16:creationId xmlns:a16="http://schemas.microsoft.com/office/drawing/2014/main" id="{BFE39C1D-5E68-7FCB-35EA-5A43C343D98A}"/>
              </a:ext>
            </a:extLst>
          </p:cNvPr>
          <p:cNvPicPr>
            <a:picLocks noChangeAspect="1"/>
          </p:cNvPicPr>
          <p:nvPr/>
        </p:nvPicPr>
        <p:blipFill>
          <a:blip r:embed="rId5"/>
          <a:stretch>
            <a:fillRect/>
          </a:stretch>
        </p:blipFill>
        <p:spPr>
          <a:xfrm>
            <a:off x="1164964" y="2577432"/>
            <a:ext cx="1514486" cy="1304935"/>
          </a:xfrm>
          <a:prstGeom prst="rect">
            <a:avLst/>
          </a:prstGeom>
        </p:spPr>
      </p:pic>
      <p:pic>
        <p:nvPicPr>
          <p:cNvPr id="7" name="Grafik 6">
            <a:extLst>
              <a:ext uri="{FF2B5EF4-FFF2-40B4-BE49-F238E27FC236}">
                <a16:creationId xmlns:a16="http://schemas.microsoft.com/office/drawing/2014/main" id="{0CD83367-8509-A0DA-9F4A-F361C7D43DB3}"/>
              </a:ext>
            </a:extLst>
          </p:cNvPr>
          <p:cNvPicPr>
            <a:picLocks noChangeAspect="1"/>
          </p:cNvPicPr>
          <p:nvPr/>
        </p:nvPicPr>
        <p:blipFill>
          <a:blip r:embed="rId6"/>
          <a:stretch>
            <a:fillRect/>
          </a:stretch>
        </p:blipFill>
        <p:spPr>
          <a:xfrm>
            <a:off x="1381578" y="4156890"/>
            <a:ext cx="1228734" cy="1238259"/>
          </a:xfrm>
          <a:prstGeom prst="rect">
            <a:avLst/>
          </a:prstGeom>
        </p:spPr>
      </p:pic>
      <p:sp>
        <p:nvSpPr>
          <p:cNvPr id="8" name="Textfeld 7">
            <a:extLst>
              <a:ext uri="{FF2B5EF4-FFF2-40B4-BE49-F238E27FC236}">
                <a16:creationId xmlns:a16="http://schemas.microsoft.com/office/drawing/2014/main" id="{A30A3C30-CE23-4173-829D-C8D371C420DA}"/>
              </a:ext>
            </a:extLst>
          </p:cNvPr>
          <p:cNvSpPr txBox="1"/>
          <p:nvPr/>
        </p:nvSpPr>
        <p:spPr>
          <a:xfrm flipH="1">
            <a:off x="2825790" y="4591353"/>
            <a:ext cx="3427527" cy="584775"/>
          </a:xfrm>
          <a:prstGeom prst="rect">
            <a:avLst/>
          </a:prstGeom>
          <a:noFill/>
        </p:spPr>
        <p:txBody>
          <a:bodyPr wrap="square" rtlCol="0">
            <a:spAutoFit/>
          </a:bodyPr>
          <a:lstStyle/>
          <a:p>
            <a:r>
              <a:rPr lang="de-DE" sz="3200" dirty="0"/>
              <a:t>Seelische Probleme</a:t>
            </a:r>
          </a:p>
        </p:txBody>
      </p:sp>
      <p:sp>
        <p:nvSpPr>
          <p:cNvPr id="11" name="Textfeld 10">
            <a:extLst>
              <a:ext uri="{FF2B5EF4-FFF2-40B4-BE49-F238E27FC236}">
                <a16:creationId xmlns:a16="http://schemas.microsoft.com/office/drawing/2014/main" id="{CC920BAA-1F16-45B5-6675-6041F27AD4F9}"/>
              </a:ext>
            </a:extLst>
          </p:cNvPr>
          <p:cNvSpPr txBox="1"/>
          <p:nvPr/>
        </p:nvSpPr>
        <p:spPr>
          <a:xfrm flipH="1">
            <a:off x="2779086" y="2718308"/>
            <a:ext cx="3798694" cy="584775"/>
          </a:xfrm>
          <a:prstGeom prst="rect">
            <a:avLst/>
          </a:prstGeom>
          <a:noFill/>
        </p:spPr>
        <p:txBody>
          <a:bodyPr wrap="square" rtlCol="0">
            <a:spAutoFit/>
          </a:bodyPr>
          <a:lstStyle/>
          <a:p>
            <a:r>
              <a:rPr lang="de-DE" sz="3200" dirty="0"/>
              <a:t>körperliche Gefahren </a:t>
            </a:r>
          </a:p>
        </p:txBody>
      </p:sp>
      <p:sp>
        <p:nvSpPr>
          <p:cNvPr id="12" name="Textfeld 11">
            <a:extLst>
              <a:ext uri="{FF2B5EF4-FFF2-40B4-BE49-F238E27FC236}">
                <a16:creationId xmlns:a16="http://schemas.microsoft.com/office/drawing/2014/main" id="{59B04BC3-8685-9B76-0E7F-BAA4C19915E5}"/>
              </a:ext>
            </a:extLst>
          </p:cNvPr>
          <p:cNvSpPr txBox="1"/>
          <p:nvPr/>
        </p:nvSpPr>
        <p:spPr>
          <a:xfrm flipH="1">
            <a:off x="541940" y="5735310"/>
            <a:ext cx="10144287" cy="954107"/>
          </a:xfrm>
          <a:prstGeom prst="rect">
            <a:avLst/>
          </a:prstGeom>
          <a:noFill/>
        </p:spPr>
        <p:txBody>
          <a:bodyPr wrap="square" rtlCol="0">
            <a:spAutoFit/>
          </a:bodyPr>
          <a:lstStyle/>
          <a:p>
            <a:r>
              <a:rPr lang="de-DE" sz="2800" dirty="0">
                <a:solidFill>
                  <a:srgbClr val="FF0000"/>
                </a:solidFill>
              </a:rPr>
              <a:t>Jugendliche bleiben einfach länger zu Hause, verlängern Ihre Kindheit. Vorher war der Wunsch schneller erwachsen zu werden</a:t>
            </a:r>
          </a:p>
        </p:txBody>
      </p:sp>
      <p:sp>
        <p:nvSpPr>
          <p:cNvPr id="13" name="Textfeld 12">
            <a:extLst>
              <a:ext uri="{FF2B5EF4-FFF2-40B4-BE49-F238E27FC236}">
                <a16:creationId xmlns:a16="http://schemas.microsoft.com/office/drawing/2014/main" id="{BAE1B40C-3165-5F56-45ED-DD8EBD1D57AD}"/>
              </a:ext>
            </a:extLst>
          </p:cNvPr>
          <p:cNvSpPr txBox="1"/>
          <p:nvPr/>
        </p:nvSpPr>
        <p:spPr>
          <a:xfrm flipH="1">
            <a:off x="6822675" y="2287506"/>
            <a:ext cx="3730305" cy="2554545"/>
          </a:xfrm>
          <a:prstGeom prst="rect">
            <a:avLst/>
          </a:prstGeom>
          <a:noFill/>
        </p:spPr>
        <p:txBody>
          <a:bodyPr wrap="square" rtlCol="0">
            <a:spAutoFit/>
          </a:bodyPr>
          <a:lstStyle/>
          <a:p>
            <a:r>
              <a:rPr lang="de-DE" sz="2400" dirty="0">
                <a:solidFill>
                  <a:schemeClr val="accent6"/>
                </a:solidFill>
              </a:rPr>
              <a:t>Weniger </a:t>
            </a:r>
            <a:r>
              <a:rPr lang="de-DE" sz="2400" dirty="0" err="1">
                <a:solidFill>
                  <a:schemeClr val="accent6"/>
                </a:solidFill>
              </a:rPr>
              <a:t>Alkohlexzesse</a:t>
            </a:r>
            <a:endParaRPr lang="de-DE" sz="2400" dirty="0">
              <a:solidFill>
                <a:schemeClr val="accent6"/>
              </a:solidFill>
            </a:endParaRPr>
          </a:p>
          <a:p>
            <a:r>
              <a:rPr lang="de-DE" sz="2400" dirty="0">
                <a:solidFill>
                  <a:schemeClr val="accent6"/>
                </a:solidFill>
              </a:rPr>
              <a:t>Weniger Teenagerschwangerschaften</a:t>
            </a:r>
          </a:p>
          <a:p>
            <a:r>
              <a:rPr lang="de-DE" sz="2400" dirty="0">
                <a:solidFill>
                  <a:schemeClr val="accent6"/>
                </a:solidFill>
              </a:rPr>
              <a:t>Weniger Gewalt</a:t>
            </a:r>
          </a:p>
          <a:p>
            <a:endParaRPr lang="de-DE" sz="3200" dirty="0"/>
          </a:p>
          <a:p>
            <a:endParaRPr lang="de-DE" sz="3200" dirty="0"/>
          </a:p>
        </p:txBody>
      </p:sp>
      <p:sp>
        <p:nvSpPr>
          <p:cNvPr id="14" name="Textfeld 13">
            <a:extLst>
              <a:ext uri="{FF2B5EF4-FFF2-40B4-BE49-F238E27FC236}">
                <a16:creationId xmlns:a16="http://schemas.microsoft.com/office/drawing/2014/main" id="{9B6AFA54-04A6-572A-5DAA-641403E336CE}"/>
              </a:ext>
            </a:extLst>
          </p:cNvPr>
          <p:cNvSpPr txBox="1"/>
          <p:nvPr/>
        </p:nvSpPr>
        <p:spPr>
          <a:xfrm flipH="1">
            <a:off x="6822674" y="3975799"/>
            <a:ext cx="3730305" cy="1815882"/>
          </a:xfrm>
          <a:prstGeom prst="rect">
            <a:avLst/>
          </a:prstGeom>
          <a:noFill/>
        </p:spPr>
        <p:txBody>
          <a:bodyPr wrap="square" rtlCol="0">
            <a:spAutoFit/>
          </a:bodyPr>
          <a:lstStyle/>
          <a:p>
            <a:r>
              <a:rPr lang="de-DE" sz="2400" dirty="0">
                <a:solidFill>
                  <a:srgbClr val="FF0000"/>
                </a:solidFill>
              </a:rPr>
              <a:t>Mehr Depressionen</a:t>
            </a:r>
          </a:p>
          <a:p>
            <a:r>
              <a:rPr lang="de-DE" sz="2400" dirty="0">
                <a:solidFill>
                  <a:srgbClr val="FF0000"/>
                </a:solidFill>
              </a:rPr>
              <a:t>Mehr Suizide und -versuche</a:t>
            </a:r>
          </a:p>
          <a:p>
            <a:endParaRPr lang="de-DE" sz="3200" dirty="0"/>
          </a:p>
          <a:p>
            <a:endParaRPr lang="de-DE" sz="3200" dirty="0"/>
          </a:p>
        </p:txBody>
      </p:sp>
      <p:pic>
        <p:nvPicPr>
          <p:cNvPr id="4" name="Aufgezeichneter Sound">
            <a:hlinkClick r:id="" action="ppaction://media"/>
            <a:extLst>
              <a:ext uri="{FF2B5EF4-FFF2-40B4-BE49-F238E27FC236}">
                <a16:creationId xmlns:a16="http://schemas.microsoft.com/office/drawing/2014/main" id="{D5DAA763-7E04-02D0-B67E-7895998885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36205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504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1908-8D13-B12F-2DB6-582F1209A0F4}"/>
              </a:ext>
            </a:extLst>
          </p:cNvPr>
          <p:cNvSpPr>
            <a:spLocks noGrp="1"/>
          </p:cNvSpPr>
          <p:nvPr>
            <p:ph type="title"/>
          </p:nvPr>
        </p:nvSpPr>
        <p:spPr/>
        <p:txBody>
          <a:bodyPr/>
          <a:lstStyle/>
          <a:p>
            <a:r>
              <a:rPr lang="de-DE" dirty="0"/>
              <a:t>Smartphone und Jugendliche- </a:t>
            </a:r>
            <a:r>
              <a:rPr lang="de-DE" dirty="0" err="1"/>
              <a:t>MultiLife</a:t>
            </a:r>
            <a:endParaRPr lang="de-DE" dirty="0"/>
          </a:p>
        </p:txBody>
      </p:sp>
      <p:sp>
        <p:nvSpPr>
          <p:cNvPr id="9" name="Textfeld 8">
            <a:extLst>
              <a:ext uri="{FF2B5EF4-FFF2-40B4-BE49-F238E27FC236}">
                <a16:creationId xmlns:a16="http://schemas.microsoft.com/office/drawing/2014/main" id="{CD5F1408-40D3-631F-5E0B-357E0306D1B6}"/>
              </a:ext>
            </a:extLst>
          </p:cNvPr>
          <p:cNvSpPr txBox="1"/>
          <p:nvPr/>
        </p:nvSpPr>
        <p:spPr>
          <a:xfrm>
            <a:off x="838200" y="1564257"/>
            <a:ext cx="9949132" cy="369332"/>
          </a:xfrm>
          <a:prstGeom prst="rect">
            <a:avLst/>
          </a:prstGeom>
          <a:noFill/>
        </p:spPr>
        <p:txBody>
          <a:bodyPr wrap="square" rtlCol="0">
            <a:spAutoFit/>
          </a:bodyPr>
          <a:lstStyle/>
          <a:p>
            <a:r>
              <a:rPr lang="de-DE" dirty="0"/>
              <a:t>Sie hängen an </a:t>
            </a:r>
            <a:r>
              <a:rPr lang="de-DE" dirty="0" err="1"/>
              <a:t>íhren</a:t>
            </a:r>
            <a:r>
              <a:rPr lang="de-DE" dirty="0"/>
              <a:t> Telefonen, in ihrem Zimmer, sind allein und oft unglücklich</a:t>
            </a:r>
          </a:p>
        </p:txBody>
      </p:sp>
      <p:sp>
        <p:nvSpPr>
          <p:cNvPr id="10" name="Textfeld 9">
            <a:extLst>
              <a:ext uri="{FF2B5EF4-FFF2-40B4-BE49-F238E27FC236}">
                <a16:creationId xmlns:a16="http://schemas.microsoft.com/office/drawing/2014/main" id="{59929760-452E-CC33-1A76-5A165EB48093}"/>
              </a:ext>
            </a:extLst>
          </p:cNvPr>
          <p:cNvSpPr txBox="1"/>
          <p:nvPr/>
        </p:nvSpPr>
        <p:spPr>
          <a:xfrm>
            <a:off x="875580" y="1958199"/>
            <a:ext cx="9949132" cy="369332"/>
          </a:xfrm>
          <a:prstGeom prst="rect">
            <a:avLst/>
          </a:prstGeom>
          <a:noFill/>
        </p:spPr>
        <p:txBody>
          <a:bodyPr wrap="square" rtlCol="0">
            <a:spAutoFit/>
          </a:bodyPr>
          <a:lstStyle/>
          <a:p>
            <a:r>
              <a:rPr lang="de-DE" dirty="0"/>
              <a:t>In den letzten Jahren ist die Empathie von Collage Studenten um 40 Prozent gefallen.</a:t>
            </a:r>
          </a:p>
        </p:txBody>
      </p:sp>
      <p:sp>
        <p:nvSpPr>
          <p:cNvPr id="15" name="Textfeld 14">
            <a:extLst>
              <a:ext uri="{FF2B5EF4-FFF2-40B4-BE49-F238E27FC236}">
                <a16:creationId xmlns:a16="http://schemas.microsoft.com/office/drawing/2014/main" id="{8AA8F569-0321-5479-13D7-0BEDD256CEA0}"/>
              </a:ext>
            </a:extLst>
          </p:cNvPr>
          <p:cNvSpPr txBox="1"/>
          <p:nvPr/>
        </p:nvSpPr>
        <p:spPr>
          <a:xfrm>
            <a:off x="1027980" y="2467161"/>
            <a:ext cx="9949132" cy="1477328"/>
          </a:xfrm>
          <a:prstGeom prst="rect">
            <a:avLst/>
          </a:prstGeom>
          <a:noFill/>
        </p:spPr>
        <p:txBody>
          <a:bodyPr wrap="square" rtlCol="0">
            <a:spAutoFit/>
          </a:bodyPr>
          <a:lstStyle/>
          <a:p>
            <a:r>
              <a:rPr lang="de-DE" dirty="0"/>
              <a:t>Hang zum </a:t>
            </a:r>
            <a:r>
              <a:rPr lang="de-DE" b="1" dirty="0" err="1"/>
              <a:t>Texting</a:t>
            </a:r>
            <a:r>
              <a:rPr lang="de-DE" dirty="0"/>
              <a:t>. Mit dem Absenden von Nachrichten haben Sie die Kontrolle, über ihren digitalen Austausch, über den Zeitpunkt und die Menge von Nachrichten, und die Menge von Nachrichten, die sie erhalten.</a:t>
            </a:r>
          </a:p>
          <a:p>
            <a:r>
              <a:rPr lang="de-DE" dirty="0"/>
              <a:t>Dagegen sind reale Gespräche oft unordentlich, empathisch, leidenschaftlich, schwierig und ausschweifend.</a:t>
            </a:r>
          </a:p>
        </p:txBody>
      </p:sp>
      <p:sp>
        <p:nvSpPr>
          <p:cNvPr id="16" name="Textfeld 15">
            <a:extLst>
              <a:ext uri="{FF2B5EF4-FFF2-40B4-BE49-F238E27FC236}">
                <a16:creationId xmlns:a16="http://schemas.microsoft.com/office/drawing/2014/main" id="{40341325-DBB0-33B6-4996-EB0EDC34ECDD}"/>
              </a:ext>
            </a:extLst>
          </p:cNvPr>
          <p:cNvSpPr txBox="1"/>
          <p:nvPr/>
        </p:nvSpPr>
        <p:spPr>
          <a:xfrm>
            <a:off x="1027980" y="4169433"/>
            <a:ext cx="7246189" cy="830997"/>
          </a:xfrm>
          <a:prstGeom prst="rect">
            <a:avLst/>
          </a:prstGeom>
          <a:noFill/>
        </p:spPr>
        <p:txBody>
          <a:bodyPr wrap="square" rtlCol="0">
            <a:spAutoFit/>
          </a:bodyPr>
          <a:lstStyle/>
          <a:p>
            <a:r>
              <a:rPr lang="de-DE" sz="2400" dirty="0">
                <a:solidFill>
                  <a:srgbClr val="FF0000"/>
                </a:solidFill>
                <a:latin typeface="Dreaming Outloud Script Pro" panose="03050502040304050704" pitchFamily="66" charset="0"/>
                <a:cs typeface="Dreaming Outloud Script Pro" panose="03050502040304050704" pitchFamily="66" charset="0"/>
              </a:rPr>
              <a:t>Ich mag keine Gespräche, weil Du nicht kontrollieren kannst, was Du sagst</a:t>
            </a:r>
          </a:p>
        </p:txBody>
      </p:sp>
      <p:sp>
        <p:nvSpPr>
          <p:cNvPr id="17" name="Textfeld 16">
            <a:extLst>
              <a:ext uri="{FF2B5EF4-FFF2-40B4-BE49-F238E27FC236}">
                <a16:creationId xmlns:a16="http://schemas.microsoft.com/office/drawing/2014/main" id="{A6D0EFC1-0C7A-F588-3765-851356E5875B}"/>
              </a:ext>
            </a:extLst>
          </p:cNvPr>
          <p:cNvSpPr txBox="1"/>
          <p:nvPr/>
        </p:nvSpPr>
        <p:spPr>
          <a:xfrm>
            <a:off x="982260" y="5388634"/>
            <a:ext cx="10065301" cy="646331"/>
          </a:xfrm>
          <a:prstGeom prst="rect">
            <a:avLst/>
          </a:prstGeom>
          <a:noFill/>
        </p:spPr>
        <p:txBody>
          <a:bodyPr wrap="square" rtlCol="0">
            <a:spAutoFit/>
          </a:bodyPr>
          <a:lstStyle/>
          <a:p>
            <a:r>
              <a:rPr lang="de-DE" dirty="0"/>
              <a:t>‚Digitales Leben:  Jugendliche fühlen sich sicher. Sie sind der, den sie sein wollen weil keiner widerspricht</a:t>
            </a:r>
          </a:p>
          <a:p>
            <a:r>
              <a:rPr lang="de-DE" dirty="0"/>
              <a:t>Analoges Leben:  Zunehmende Vereinsamung. Viele haben verlernt zu reden.</a:t>
            </a:r>
          </a:p>
        </p:txBody>
      </p:sp>
      <p:pic>
        <p:nvPicPr>
          <p:cNvPr id="3" name="Aufgezeichneter Sound">
            <a:hlinkClick r:id="" action="ppaction://media"/>
            <a:extLst>
              <a:ext uri="{FF2B5EF4-FFF2-40B4-BE49-F238E27FC236}">
                <a16:creationId xmlns:a16="http://schemas.microsoft.com/office/drawing/2014/main" id="{5A77A944-6AED-A439-92F7-140F354DD1D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37086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E1908-8D13-B12F-2DB6-582F1209A0F4}"/>
              </a:ext>
            </a:extLst>
          </p:cNvPr>
          <p:cNvSpPr>
            <a:spLocks noGrp="1"/>
          </p:cNvSpPr>
          <p:nvPr>
            <p:ph type="title"/>
          </p:nvPr>
        </p:nvSpPr>
        <p:spPr/>
        <p:txBody>
          <a:bodyPr/>
          <a:lstStyle/>
          <a:p>
            <a:r>
              <a:rPr lang="de-DE" dirty="0"/>
              <a:t>Einfluss Smartphone auf Kommunikation</a:t>
            </a:r>
          </a:p>
        </p:txBody>
      </p:sp>
      <p:sp>
        <p:nvSpPr>
          <p:cNvPr id="3" name="Textfeld 2">
            <a:extLst>
              <a:ext uri="{FF2B5EF4-FFF2-40B4-BE49-F238E27FC236}">
                <a16:creationId xmlns:a16="http://schemas.microsoft.com/office/drawing/2014/main" id="{D8C791AE-4975-9F03-6361-097328ABDEE5}"/>
              </a:ext>
            </a:extLst>
          </p:cNvPr>
          <p:cNvSpPr txBox="1"/>
          <p:nvPr/>
        </p:nvSpPr>
        <p:spPr>
          <a:xfrm>
            <a:off x="1052423" y="1644969"/>
            <a:ext cx="9201509" cy="2677656"/>
          </a:xfrm>
          <a:prstGeom prst="rect">
            <a:avLst/>
          </a:prstGeom>
          <a:noFill/>
        </p:spPr>
        <p:txBody>
          <a:bodyPr wrap="square" rtlCol="0">
            <a:spAutoFit/>
          </a:bodyPr>
          <a:lstStyle/>
          <a:p>
            <a:pPr marL="285750" indent="-285750">
              <a:buFont typeface="Arial" panose="020B0604020202020204" pitchFamily="34" charset="0"/>
              <a:buChar char="•"/>
            </a:pPr>
            <a:r>
              <a:rPr lang="de-DE" sz="2400" dirty="0"/>
              <a:t>verlernt Langeweile auszuhalten</a:t>
            </a:r>
          </a:p>
          <a:p>
            <a:pPr marL="285750" indent="-285750">
              <a:buFont typeface="Arial" panose="020B0604020202020204" pitchFamily="34" charset="0"/>
              <a:buChar char="•"/>
            </a:pPr>
            <a:r>
              <a:rPr lang="de-DE" sz="2400" dirty="0" err="1"/>
              <a:t>Vereinsammung</a:t>
            </a:r>
            <a:endParaRPr lang="de-DE" sz="2400" dirty="0"/>
          </a:p>
          <a:p>
            <a:pPr marL="285750" indent="-285750">
              <a:buFont typeface="Arial" panose="020B0604020202020204" pitchFamily="34" charset="0"/>
              <a:buChar char="•"/>
            </a:pPr>
            <a:r>
              <a:rPr lang="de-DE" sz="2400" dirty="0" err="1"/>
              <a:t>Empathieverlust</a:t>
            </a:r>
            <a:endParaRPr lang="de-DE" sz="2400" dirty="0"/>
          </a:p>
          <a:p>
            <a:pPr marL="285750" indent="-285750">
              <a:buFont typeface="Arial" panose="020B0604020202020204" pitchFamily="34" charset="0"/>
              <a:buChar char="•"/>
            </a:pPr>
            <a:r>
              <a:rPr lang="de-DE" sz="2400" dirty="0"/>
              <a:t>Erziehung zur Bequemlichkeit und Unverbindlichkeit</a:t>
            </a:r>
          </a:p>
          <a:p>
            <a:pPr marL="285750" indent="-285750">
              <a:buFont typeface="Arial" panose="020B0604020202020204" pitchFamily="34" charset="0"/>
              <a:buChar char="•"/>
            </a:pPr>
            <a:r>
              <a:rPr lang="de-DE" sz="2400" dirty="0"/>
              <a:t>zunehmende Oberflächlichkeit</a:t>
            </a:r>
          </a:p>
          <a:p>
            <a:pPr marL="285750" indent="-285750">
              <a:buFont typeface="Arial" panose="020B0604020202020204" pitchFamily="34" charset="0"/>
              <a:buChar char="•"/>
            </a:pPr>
            <a:r>
              <a:rPr lang="de-DE" sz="2400" dirty="0"/>
              <a:t>wir  nehmen die Welt schlechter war, als sie ist (Beispiel Flugzeug, Quelle Maren Urner) </a:t>
            </a:r>
          </a:p>
        </p:txBody>
      </p:sp>
      <p:pic>
        <p:nvPicPr>
          <p:cNvPr id="4" name="Aufgezeichneter Sound">
            <a:hlinkClick r:id="" action="ppaction://media"/>
            <a:extLst>
              <a:ext uri="{FF2B5EF4-FFF2-40B4-BE49-F238E27FC236}">
                <a16:creationId xmlns:a16="http://schemas.microsoft.com/office/drawing/2014/main" id="{C53D2087-BA2B-CCAB-A3E2-279E8BD232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734262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1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D4761-6176-4A4B-6A8C-D7A6619151B3}"/>
              </a:ext>
            </a:extLst>
          </p:cNvPr>
          <p:cNvSpPr>
            <a:spLocks noGrp="1"/>
          </p:cNvSpPr>
          <p:nvPr>
            <p:ph type="title"/>
          </p:nvPr>
        </p:nvSpPr>
        <p:spPr/>
        <p:txBody>
          <a:bodyPr/>
          <a:lstStyle/>
          <a:p>
            <a:r>
              <a:rPr lang="de-DE" dirty="0"/>
              <a:t>Die digitale Machtlosigkeit-1</a:t>
            </a:r>
          </a:p>
        </p:txBody>
      </p:sp>
      <p:pic>
        <p:nvPicPr>
          <p:cNvPr id="2050" name="Picture 2" descr="Stechuhr mit Tagessumme Stempeluhr Zeiterfassung BZ141600 MAX ER 1600 ...">
            <a:extLst>
              <a:ext uri="{FF2B5EF4-FFF2-40B4-BE49-F238E27FC236}">
                <a16:creationId xmlns:a16="http://schemas.microsoft.com/office/drawing/2014/main" id="{15FC1648-8025-F528-475F-94AD0F518A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250" y="1801147"/>
            <a:ext cx="1010540" cy="1604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68AC8DC-53B5-2021-6139-C2543FD1BEAB}"/>
              </a:ext>
            </a:extLst>
          </p:cNvPr>
          <p:cNvSpPr txBox="1"/>
          <p:nvPr/>
        </p:nvSpPr>
        <p:spPr>
          <a:xfrm>
            <a:off x="3148779" y="2100622"/>
            <a:ext cx="5816942" cy="523220"/>
          </a:xfrm>
          <a:prstGeom prst="rect">
            <a:avLst/>
          </a:prstGeom>
          <a:noFill/>
        </p:spPr>
        <p:txBody>
          <a:bodyPr wrap="square" rtlCol="0">
            <a:spAutoFit/>
          </a:bodyPr>
          <a:lstStyle/>
          <a:p>
            <a:r>
              <a:rPr lang="de-DE" sz="2400" dirty="0"/>
              <a:t>* </a:t>
            </a:r>
            <a:r>
              <a:rPr lang="de-DE" sz="2800" dirty="0"/>
              <a:t>Stempeluhr macht keinen Sinn mehr</a:t>
            </a:r>
          </a:p>
        </p:txBody>
      </p:sp>
      <p:sp>
        <p:nvSpPr>
          <p:cNvPr id="5" name="Textfeld 4">
            <a:extLst>
              <a:ext uri="{FF2B5EF4-FFF2-40B4-BE49-F238E27FC236}">
                <a16:creationId xmlns:a16="http://schemas.microsoft.com/office/drawing/2014/main" id="{7E7BDA24-36C0-7B16-7A5A-706C95D583D5}"/>
              </a:ext>
            </a:extLst>
          </p:cNvPr>
          <p:cNvSpPr txBox="1"/>
          <p:nvPr/>
        </p:nvSpPr>
        <p:spPr>
          <a:xfrm>
            <a:off x="3104535" y="2680994"/>
            <a:ext cx="5982930" cy="954107"/>
          </a:xfrm>
          <a:prstGeom prst="rect">
            <a:avLst/>
          </a:prstGeom>
          <a:noFill/>
        </p:spPr>
        <p:txBody>
          <a:bodyPr wrap="square" rtlCol="0">
            <a:spAutoFit/>
          </a:bodyPr>
          <a:lstStyle/>
          <a:p>
            <a:r>
              <a:rPr lang="de-DE" sz="2800" dirty="0"/>
              <a:t>* Private Arbeit wird im Büro erledigt, Büroarbeit zu Hause</a:t>
            </a:r>
          </a:p>
        </p:txBody>
      </p:sp>
      <p:sp>
        <p:nvSpPr>
          <p:cNvPr id="6" name="Textfeld 5">
            <a:extLst>
              <a:ext uri="{FF2B5EF4-FFF2-40B4-BE49-F238E27FC236}">
                <a16:creationId xmlns:a16="http://schemas.microsoft.com/office/drawing/2014/main" id="{D1EB3296-0825-4034-D9BD-6280DC31FFAE}"/>
              </a:ext>
            </a:extLst>
          </p:cNvPr>
          <p:cNvSpPr txBox="1"/>
          <p:nvPr/>
        </p:nvSpPr>
        <p:spPr>
          <a:xfrm>
            <a:off x="3185650" y="3815156"/>
            <a:ext cx="6452421" cy="954107"/>
          </a:xfrm>
          <a:prstGeom prst="rect">
            <a:avLst/>
          </a:prstGeom>
          <a:noFill/>
        </p:spPr>
        <p:txBody>
          <a:bodyPr wrap="square" rtlCol="0">
            <a:spAutoFit/>
          </a:bodyPr>
          <a:lstStyle/>
          <a:p>
            <a:r>
              <a:rPr lang="de-DE" sz="2800" dirty="0"/>
              <a:t>* Trennung zwischen Beruflichen und Privaten immer schwerer</a:t>
            </a:r>
          </a:p>
        </p:txBody>
      </p:sp>
      <p:sp>
        <p:nvSpPr>
          <p:cNvPr id="7" name="Textfeld 6">
            <a:extLst>
              <a:ext uri="{FF2B5EF4-FFF2-40B4-BE49-F238E27FC236}">
                <a16:creationId xmlns:a16="http://schemas.microsoft.com/office/drawing/2014/main" id="{F2042F6A-2772-C2F6-020D-A541665918E6}"/>
              </a:ext>
            </a:extLst>
          </p:cNvPr>
          <p:cNvSpPr txBox="1"/>
          <p:nvPr/>
        </p:nvSpPr>
        <p:spPr>
          <a:xfrm>
            <a:off x="3148779" y="5292735"/>
            <a:ext cx="4881718" cy="1384995"/>
          </a:xfrm>
          <a:prstGeom prst="rect">
            <a:avLst/>
          </a:prstGeom>
          <a:noFill/>
        </p:spPr>
        <p:txBody>
          <a:bodyPr wrap="square" rtlCol="0">
            <a:spAutoFit/>
          </a:bodyPr>
          <a:lstStyle/>
          <a:p>
            <a:r>
              <a:rPr lang="de-DE" sz="2400" dirty="0"/>
              <a:t>* </a:t>
            </a:r>
            <a:r>
              <a:rPr lang="de-DE" sz="2800" dirty="0"/>
              <a:t>Corona: Unterricht der Kinder, Büroarbeit, häusliche Arbeit alles gleichzeitig</a:t>
            </a:r>
          </a:p>
        </p:txBody>
      </p:sp>
      <p:sp>
        <p:nvSpPr>
          <p:cNvPr id="14" name="Textfeld 13">
            <a:extLst>
              <a:ext uri="{FF2B5EF4-FFF2-40B4-BE49-F238E27FC236}">
                <a16:creationId xmlns:a16="http://schemas.microsoft.com/office/drawing/2014/main" id="{4883B316-84AC-72E2-CACB-A36D04AB841F}"/>
              </a:ext>
            </a:extLst>
          </p:cNvPr>
          <p:cNvSpPr txBox="1"/>
          <p:nvPr/>
        </p:nvSpPr>
        <p:spPr>
          <a:xfrm flipH="1">
            <a:off x="3104535" y="4687708"/>
            <a:ext cx="5607831" cy="523220"/>
          </a:xfrm>
          <a:prstGeom prst="rect">
            <a:avLst/>
          </a:prstGeom>
          <a:noFill/>
        </p:spPr>
        <p:txBody>
          <a:bodyPr wrap="square" rtlCol="0">
            <a:spAutoFit/>
          </a:bodyPr>
          <a:lstStyle/>
          <a:p>
            <a:r>
              <a:rPr lang="de-DE" dirty="0"/>
              <a:t>* </a:t>
            </a:r>
            <a:r>
              <a:rPr lang="de-DE" sz="2800" dirty="0"/>
              <a:t>Dauerüberwachung möglich</a:t>
            </a:r>
          </a:p>
        </p:txBody>
      </p:sp>
      <p:pic>
        <p:nvPicPr>
          <p:cNvPr id="3" name="Aufgezeichneter Sound">
            <a:hlinkClick r:id="" action="ppaction://media"/>
            <a:extLst>
              <a:ext uri="{FF2B5EF4-FFF2-40B4-BE49-F238E27FC236}">
                <a16:creationId xmlns:a16="http://schemas.microsoft.com/office/drawing/2014/main" id="{A3824B17-6CFB-0580-584D-74525091F3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3065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mediacall" presetSubtype="0" fill="hold" nodeType="afterEffect">
                                  <p:stCondLst>
                                    <p:cond delay="0"/>
                                  </p:stCondLst>
                                  <p:childTnLst>
                                    <p:cmd type="call" cmd="playFrom(0.0)">
                                      <p:cBhvr>
                                        <p:cTn id="39" dur="541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3"/>
                </p:tgtEl>
              </p:cMediaNode>
            </p:audio>
          </p:childTnLst>
        </p:cTn>
      </p:par>
    </p:tnLst>
    <p:bldLst>
      <p:bldP spid="4" grpId="0"/>
      <p:bldP spid="5" grpId="0"/>
      <p:bldP spid="6" grpId="0"/>
      <p:bldP spid="7"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D4761-6176-4A4B-6A8C-D7A6619151B3}"/>
              </a:ext>
            </a:extLst>
          </p:cNvPr>
          <p:cNvSpPr>
            <a:spLocks noGrp="1"/>
          </p:cNvSpPr>
          <p:nvPr>
            <p:ph type="title"/>
          </p:nvPr>
        </p:nvSpPr>
        <p:spPr>
          <a:xfrm>
            <a:off x="838200" y="388129"/>
            <a:ext cx="10515600" cy="1325563"/>
          </a:xfrm>
        </p:spPr>
        <p:txBody>
          <a:bodyPr/>
          <a:lstStyle/>
          <a:p>
            <a:r>
              <a:rPr lang="de-DE" dirty="0"/>
              <a:t>Die digitale Machtlosigkeit-2</a:t>
            </a:r>
          </a:p>
        </p:txBody>
      </p:sp>
      <p:pic>
        <p:nvPicPr>
          <p:cNvPr id="3" name="Grafik 2">
            <a:extLst>
              <a:ext uri="{FF2B5EF4-FFF2-40B4-BE49-F238E27FC236}">
                <a16:creationId xmlns:a16="http://schemas.microsoft.com/office/drawing/2014/main" id="{EF48B3FF-3CCD-C28F-C321-196B4E2A16F3}"/>
              </a:ext>
            </a:extLst>
          </p:cNvPr>
          <p:cNvPicPr>
            <a:picLocks noChangeAspect="1"/>
          </p:cNvPicPr>
          <p:nvPr/>
        </p:nvPicPr>
        <p:blipFill>
          <a:blip r:embed="rId5"/>
          <a:stretch>
            <a:fillRect/>
          </a:stretch>
        </p:blipFill>
        <p:spPr>
          <a:xfrm>
            <a:off x="3121314" y="3789873"/>
            <a:ext cx="2424202" cy="2424202"/>
          </a:xfrm>
          <a:prstGeom prst="rect">
            <a:avLst/>
          </a:prstGeom>
        </p:spPr>
      </p:pic>
      <p:pic>
        <p:nvPicPr>
          <p:cNvPr id="3074" name="Picture 2">
            <a:extLst>
              <a:ext uri="{FF2B5EF4-FFF2-40B4-BE49-F238E27FC236}">
                <a16:creationId xmlns:a16="http://schemas.microsoft.com/office/drawing/2014/main" id="{80183320-FFEC-F299-FC03-3ED6E0E307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903" y="3469255"/>
            <a:ext cx="1372050" cy="13720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ablet vector graphics | Free SVG">
            <a:extLst>
              <a:ext uri="{FF2B5EF4-FFF2-40B4-BE49-F238E27FC236}">
                <a16:creationId xmlns:a16="http://schemas.microsoft.com/office/drawing/2014/main" id="{8F856BC0-DE93-6479-67E2-D963C106E57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07607"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uawei has announced the most powerful laptop in the MateBook family">
            <a:extLst>
              <a:ext uri="{FF2B5EF4-FFF2-40B4-BE49-F238E27FC236}">
                <a16:creationId xmlns:a16="http://schemas.microsoft.com/office/drawing/2014/main" id="{77C63136-C15F-A6F5-E350-5D00E0781B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5246"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lte Fernseher Vektor-Bild Royalty Free Stock SVG Vector and Clip Art">
            <a:extLst>
              <a:ext uri="{FF2B5EF4-FFF2-40B4-BE49-F238E27FC236}">
                <a16:creationId xmlns:a16="http://schemas.microsoft.com/office/drawing/2014/main" id="{1FE9D7DA-8E25-1CEC-FC0E-6D0A81FE433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41692" y="3575649"/>
            <a:ext cx="2133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Pfeil rot Stockvektoren, lizenzfreie Illustrationen | Depositphotos">
            <a:extLst>
              <a:ext uri="{FF2B5EF4-FFF2-40B4-BE49-F238E27FC236}">
                <a16:creationId xmlns:a16="http://schemas.microsoft.com/office/drawing/2014/main" id="{36059936-2FF4-D159-85E0-33ABD3A92DE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648398">
            <a:off x="1967619" y="4183676"/>
            <a:ext cx="904495" cy="9044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Pfeil rot Stockvektoren, lizenzfreie Illustrationen | Depositphotos">
            <a:extLst>
              <a:ext uri="{FF2B5EF4-FFF2-40B4-BE49-F238E27FC236}">
                <a16:creationId xmlns:a16="http://schemas.microsoft.com/office/drawing/2014/main" id="{DE90CE94-FF17-7681-9C50-493AA1D39BC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1243432">
            <a:off x="6065147" y="4336076"/>
            <a:ext cx="904495" cy="90449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Pfeil rot Stockvektoren, lizenzfreie Illustrationen | Depositphotos">
            <a:extLst>
              <a:ext uri="{FF2B5EF4-FFF2-40B4-BE49-F238E27FC236}">
                <a16:creationId xmlns:a16="http://schemas.microsoft.com/office/drawing/2014/main" id="{795C4EA1-5222-2C66-07F9-02DFB8FF9EE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074772">
            <a:off x="3916118" y="2797688"/>
            <a:ext cx="904495" cy="9044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feld 14">
            <a:extLst>
              <a:ext uri="{FF2B5EF4-FFF2-40B4-BE49-F238E27FC236}">
                <a16:creationId xmlns:a16="http://schemas.microsoft.com/office/drawing/2014/main" id="{DDEA3FAC-64C9-F8BA-5EE3-7CCED0650BDF}"/>
              </a:ext>
            </a:extLst>
          </p:cNvPr>
          <p:cNvSpPr txBox="1"/>
          <p:nvPr/>
        </p:nvSpPr>
        <p:spPr>
          <a:xfrm>
            <a:off x="667109" y="5478416"/>
            <a:ext cx="1897812" cy="830997"/>
          </a:xfrm>
          <a:prstGeom prst="rect">
            <a:avLst/>
          </a:prstGeom>
          <a:noFill/>
        </p:spPr>
        <p:txBody>
          <a:bodyPr wrap="square" rtlCol="0">
            <a:spAutoFit/>
          </a:bodyPr>
          <a:lstStyle/>
          <a:p>
            <a:r>
              <a:rPr lang="de-DE" sz="2400" dirty="0">
                <a:solidFill>
                  <a:srgbClr val="00B0F0"/>
                </a:solidFill>
              </a:rPr>
              <a:t>Klimawandel</a:t>
            </a:r>
          </a:p>
          <a:p>
            <a:r>
              <a:rPr lang="de-DE" sz="2400" dirty="0">
                <a:solidFill>
                  <a:srgbClr val="00B0F0"/>
                </a:solidFill>
              </a:rPr>
              <a:t>Artensterben</a:t>
            </a:r>
          </a:p>
        </p:txBody>
      </p:sp>
      <p:sp>
        <p:nvSpPr>
          <p:cNvPr id="16" name="Textfeld 15">
            <a:extLst>
              <a:ext uri="{FF2B5EF4-FFF2-40B4-BE49-F238E27FC236}">
                <a16:creationId xmlns:a16="http://schemas.microsoft.com/office/drawing/2014/main" id="{B56F4CDF-9A5D-3EAE-760F-EACC2308BBAA}"/>
              </a:ext>
            </a:extLst>
          </p:cNvPr>
          <p:cNvSpPr txBox="1"/>
          <p:nvPr/>
        </p:nvSpPr>
        <p:spPr>
          <a:xfrm>
            <a:off x="6944236" y="5705579"/>
            <a:ext cx="2424202" cy="830997"/>
          </a:xfrm>
          <a:prstGeom prst="rect">
            <a:avLst/>
          </a:prstGeom>
          <a:noFill/>
        </p:spPr>
        <p:txBody>
          <a:bodyPr wrap="square" rtlCol="0">
            <a:spAutoFit/>
          </a:bodyPr>
          <a:lstStyle/>
          <a:p>
            <a:r>
              <a:rPr lang="de-DE" sz="2400" dirty="0">
                <a:solidFill>
                  <a:srgbClr val="00B0F0"/>
                </a:solidFill>
              </a:rPr>
              <a:t>Inflation</a:t>
            </a:r>
          </a:p>
          <a:p>
            <a:r>
              <a:rPr lang="de-DE" sz="2400" dirty="0">
                <a:solidFill>
                  <a:srgbClr val="00B0F0"/>
                </a:solidFill>
              </a:rPr>
              <a:t>Energieknappheit</a:t>
            </a:r>
          </a:p>
        </p:txBody>
      </p:sp>
      <p:sp>
        <p:nvSpPr>
          <p:cNvPr id="17" name="Textfeld 16">
            <a:extLst>
              <a:ext uri="{FF2B5EF4-FFF2-40B4-BE49-F238E27FC236}">
                <a16:creationId xmlns:a16="http://schemas.microsoft.com/office/drawing/2014/main" id="{87031FB8-0F8B-F24C-41AD-6C7C104238C3}"/>
              </a:ext>
            </a:extLst>
          </p:cNvPr>
          <p:cNvSpPr txBox="1"/>
          <p:nvPr/>
        </p:nvSpPr>
        <p:spPr>
          <a:xfrm>
            <a:off x="7096636" y="1487278"/>
            <a:ext cx="2424202" cy="830997"/>
          </a:xfrm>
          <a:prstGeom prst="rect">
            <a:avLst/>
          </a:prstGeom>
          <a:noFill/>
        </p:spPr>
        <p:txBody>
          <a:bodyPr wrap="square" rtlCol="0">
            <a:spAutoFit/>
          </a:bodyPr>
          <a:lstStyle/>
          <a:p>
            <a:r>
              <a:rPr lang="de-DE" sz="2400" dirty="0">
                <a:solidFill>
                  <a:srgbClr val="00B0F0"/>
                </a:solidFill>
              </a:rPr>
              <a:t>Krieg in Europa</a:t>
            </a:r>
          </a:p>
          <a:p>
            <a:r>
              <a:rPr lang="de-DE" sz="2400" dirty="0">
                <a:solidFill>
                  <a:srgbClr val="00B0F0"/>
                </a:solidFill>
              </a:rPr>
              <a:t>Putin</a:t>
            </a:r>
          </a:p>
        </p:txBody>
      </p:sp>
      <p:sp>
        <p:nvSpPr>
          <p:cNvPr id="18" name="Textfeld 17">
            <a:extLst>
              <a:ext uri="{FF2B5EF4-FFF2-40B4-BE49-F238E27FC236}">
                <a16:creationId xmlns:a16="http://schemas.microsoft.com/office/drawing/2014/main" id="{DF15E097-1C0F-17F8-18C4-CBEC58475019}"/>
              </a:ext>
            </a:extLst>
          </p:cNvPr>
          <p:cNvSpPr txBox="1"/>
          <p:nvPr/>
        </p:nvSpPr>
        <p:spPr>
          <a:xfrm>
            <a:off x="51768" y="1970360"/>
            <a:ext cx="2424202" cy="830997"/>
          </a:xfrm>
          <a:prstGeom prst="rect">
            <a:avLst/>
          </a:prstGeom>
          <a:noFill/>
        </p:spPr>
        <p:txBody>
          <a:bodyPr wrap="square" rtlCol="0">
            <a:spAutoFit/>
          </a:bodyPr>
          <a:lstStyle/>
          <a:p>
            <a:r>
              <a:rPr lang="de-DE" sz="2400" dirty="0">
                <a:solidFill>
                  <a:srgbClr val="00B0F0"/>
                </a:solidFill>
              </a:rPr>
              <a:t>Migration</a:t>
            </a:r>
          </a:p>
          <a:p>
            <a:r>
              <a:rPr lang="de-DE" sz="2400" dirty="0">
                <a:solidFill>
                  <a:srgbClr val="00B0F0"/>
                </a:solidFill>
              </a:rPr>
              <a:t>Terrorismus</a:t>
            </a:r>
          </a:p>
        </p:txBody>
      </p:sp>
      <p:pic>
        <p:nvPicPr>
          <p:cNvPr id="3086" name="Picture 14" descr="Maren Urner von de.wikipedia.org">
            <a:extLst>
              <a:ext uri="{FF2B5EF4-FFF2-40B4-BE49-F238E27FC236}">
                <a16:creationId xmlns:a16="http://schemas.microsoft.com/office/drawing/2014/main" id="{4ED3DB0A-DB1B-F4E5-91EF-39F1E3056D7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93843" y="1175276"/>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a:extLst>
              <a:ext uri="{FF2B5EF4-FFF2-40B4-BE49-F238E27FC236}">
                <a16:creationId xmlns:a16="http://schemas.microsoft.com/office/drawing/2014/main" id="{D27E2629-57B0-A14C-E30C-D6A506A54C3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93843" y="2385858"/>
            <a:ext cx="952500" cy="1581150"/>
          </a:xfrm>
          <a:prstGeom prst="rect">
            <a:avLst/>
          </a:prstGeom>
          <a:noFill/>
          <a:extLst>
            <a:ext uri="{909E8E84-426E-40DD-AFC4-6F175D3DCCD1}">
              <a14:hiddenFill xmlns:a14="http://schemas.microsoft.com/office/drawing/2010/main">
                <a:solidFill>
                  <a:srgbClr val="FFFFFF"/>
                </a:solidFill>
              </a14:hiddenFill>
            </a:ext>
          </a:extLst>
        </p:spPr>
      </p:pic>
      <p:sp>
        <p:nvSpPr>
          <p:cNvPr id="23" name="AutoShape 28" descr="Raus aus der ewigen Dauerkrise, Taschenbuch von Maren Urner, Droemer Knaur Verlag, 978-3-426-27841-3">
            <a:extLst>
              <a:ext uri="{FF2B5EF4-FFF2-40B4-BE49-F238E27FC236}">
                <a16:creationId xmlns:a16="http://schemas.microsoft.com/office/drawing/2014/main" id="{8DCDB02C-E3DA-1A59-AD97-74045D4CDAD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3102" name="Picture 30" descr="Raus aus der ewigen Dauerkrise">
            <a:extLst>
              <a:ext uri="{FF2B5EF4-FFF2-40B4-BE49-F238E27FC236}">
                <a16:creationId xmlns:a16="http://schemas.microsoft.com/office/drawing/2014/main" id="{947D63D0-7B5E-9B6C-888D-527586658B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80657" y="4147421"/>
            <a:ext cx="1056792" cy="163802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Pfeil rot Stockvektoren, lizenzfreie Illustrationen | Depositphotos">
            <a:extLst>
              <a:ext uri="{FF2B5EF4-FFF2-40B4-BE49-F238E27FC236}">
                <a16:creationId xmlns:a16="http://schemas.microsoft.com/office/drawing/2014/main" id="{8D0B01C9-1A14-03E2-714E-F9E11DEF12F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350454">
            <a:off x="5680995" y="3012188"/>
            <a:ext cx="904495" cy="904495"/>
          </a:xfrm>
          <a:prstGeom prst="rect">
            <a:avLst/>
          </a:prstGeom>
          <a:noFill/>
          <a:extLst>
            <a:ext uri="{909E8E84-426E-40DD-AFC4-6F175D3DCCD1}">
              <a14:hiddenFill xmlns:a14="http://schemas.microsoft.com/office/drawing/2010/main">
                <a:solidFill>
                  <a:srgbClr val="FFFFFF"/>
                </a:solidFill>
              </a14:hiddenFill>
            </a:ext>
          </a:extLst>
        </p:spPr>
      </p:pic>
      <p:pic>
        <p:nvPicPr>
          <p:cNvPr id="4" name="Aufgezeichneter Sound">
            <a:hlinkClick r:id="" action="ppaction://media"/>
            <a:extLst>
              <a:ext uri="{FF2B5EF4-FFF2-40B4-BE49-F238E27FC236}">
                <a16:creationId xmlns:a16="http://schemas.microsoft.com/office/drawing/2014/main" id="{AA33EB4D-C59D-309E-2A8D-9D9E571A161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5234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102"/>
                                        </p:tgtEl>
                                        <p:attrNameLst>
                                          <p:attrName>style.visibility</p:attrName>
                                        </p:attrNameLst>
                                      </p:cBhvr>
                                      <p:to>
                                        <p:strVal val="visible"/>
                                      </p:to>
                                    </p:set>
                                    <p:anim calcmode="lin" valueType="num">
                                      <p:cBhvr additive="base">
                                        <p:cTn id="17" dur="500" fill="hold"/>
                                        <p:tgtEl>
                                          <p:spTgt spid="3102"/>
                                        </p:tgtEl>
                                        <p:attrNameLst>
                                          <p:attrName>ppt_x</p:attrName>
                                        </p:attrNameLst>
                                      </p:cBhvr>
                                      <p:tavLst>
                                        <p:tav tm="0">
                                          <p:val>
                                            <p:strVal val="#ppt_x"/>
                                          </p:val>
                                        </p:tav>
                                        <p:tav tm="100000">
                                          <p:val>
                                            <p:strVal val="#ppt_x"/>
                                          </p:val>
                                        </p:tav>
                                      </p:tavLst>
                                    </p:anim>
                                    <p:anim calcmode="lin" valueType="num">
                                      <p:cBhvr additive="base">
                                        <p:cTn id="18" dur="500" fill="hold"/>
                                        <p:tgtEl>
                                          <p:spTgt spid="310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94"/>
                                        </p:tgtEl>
                                        <p:attrNameLst>
                                          <p:attrName>style.visibility</p:attrName>
                                        </p:attrNameLst>
                                      </p:cBhvr>
                                      <p:to>
                                        <p:strVal val="visible"/>
                                      </p:to>
                                    </p:set>
                                    <p:anim calcmode="lin" valueType="num">
                                      <p:cBhvr additive="base">
                                        <p:cTn id="21" dur="500" fill="hold"/>
                                        <p:tgtEl>
                                          <p:spTgt spid="3094"/>
                                        </p:tgtEl>
                                        <p:attrNameLst>
                                          <p:attrName>ppt_x</p:attrName>
                                        </p:attrNameLst>
                                      </p:cBhvr>
                                      <p:tavLst>
                                        <p:tav tm="0">
                                          <p:val>
                                            <p:strVal val="#ppt_x"/>
                                          </p:val>
                                        </p:tav>
                                        <p:tav tm="100000">
                                          <p:val>
                                            <p:strVal val="#ppt_x"/>
                                          </p:val>
                                        </p:tav>
                                      </p:tavLst>
                                    </p:anim>
                                    <p:anim calcmode="lin" valueType="num">
                                      <p:cBhvr additive="base">
                                        <p:cTn id="22" dur="500" fill="hold"/>
                                        <p:tgtEl>
                                          <p:spTgt spid="309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86"/>
                                        </p:tgtEl>
                                        <p:attrNameLst>
                                          <p:attrName>style.visibility</p:attrName>
                                        </p:attrNameLst>
                                      </p:cBhvr>
                                      <p:to>
                                        <p:strVal val="visible"/>
                                      </p:to>
                                    </p:set>
                                    <p:anim calcmode="lin" valueType="num">
                                      <p:cBhvr additive="base">
                                        <p:cTn id="25" dur="500" fill="hold"/>
                                        <p:tgtEl>
                                          <p:spTgt spid="3086"/>
                                        </p:tgtEl>
                                        <p:attrNameLst>
                                          <p:attrName>ppt_x</p:attrName>
                                        </p:attrNameLst>
                                      </p:cBhvr>
                                      <p:tavLst>
                                        <p:tav tm="0">
                                          <p:val>
                                            <p:strVal val="#ppt_x"/>
                                          </p:val>
                                        </p:tav>
                                        <p:tav tm="100000">
                                          <p:val>
                                            <p:strVal val="#ppt_x"/>
                                          </p:val>
                                        </p:tav>
                                      </p:tavLst>
                                    </p:anim>
                                    <p:anim calcmode="lin" valueType="num">
                                      <p:cBhvr additive="base">
                                        <p:cTn id="26" dur="500" fill="hold"/>
                                        <p:tgtEl>
                                          <p:spTgt spid="3086"/>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43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4"/>
                </p:tgtEl>
              </p:cMediaNode>
            </p:audio>
          </p:childTnLst>
        </p:cTn>
      </p:par>
    </p:tnLst>
    <p:bldLst>
      <p:bldP spid="15" grpId="0"/>
      <p:bldP spid="16" grpId="0"/>
      <p:bldP spid="17"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72C7B3-3B6E-175B-5619-57871428C839}"/>
              </a:ext>
            </a:extLst>
          </p:cNvPr>
          <p:cNvSpPr>
            <a:spLocks noGrp="1"/>
          </p:cNvSpPr>
          <p:nvPr>
            <p:ph type="title"/>
          </p:nvPr>
        </p:nvSpPr>
        <p:spPr/>
        <p:txBody>
          <a:bodyPr/>
          <a:lstStyle/>
          <a:p>
            <a:r>
              <a:rPr lang="de-DE" dirty="0"/>
              <a:t>Die digitale Machtlosigkeit 3</a:t>
            </a:r>
          </a:p>
        </p:txBody>
      </p:sp>
      <p:pic>
        <p:nvPicPr>
          <p:cNvPr id="4" name="Picture 22">
            <a:extLst>
              <a:ext uri="{FF2B5EF4-FFF2-40B4-BE49-F238E27FC236}">
                <a16:creationId xmlns:a16="http://schemas.microsoft.com/office/drawing/2014/main" id="{D5E96B36-F785-78FD-35F7-0D0A9C240647}"/>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47085" y="2638425"/>
            <a:ext cx="952500" cy="1581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a:extLst>
              <a:ext uri="{FF2B5EF4-FFF2-40B4-BE49-F238E27FC236}">
                <a16:creationId xmlns:a16="http://schemas.microsoft.com/office/drawing/2014/main" id="{10F7C67D-B9B2-5192-A01C-9060109E1D07}"/>
              </a:ext>
            </a:extLst>
          </p:cNvPr>
          <p:cNvSpPr txBox="1"/>
          <p:nvPr/>
        </p:nvSpPr>
        <p:spPr>
          <a:xfrm>
            <a:off x="2381865" y="1791929"/>
            <a:ext cx="9431593" cy="1200329"/>
          </a:xfrm>
          <a:prstGeom prst="rect">
            <a:avLst/>
          </a:prstGeom>
          <a:noFill/>
        </p:spPr>
        <p:txBody>
          <a:bodyPr wrap="square" rtlCol="0">
            <a:spAutoFit/>
          </a:bodyPr>
          <a:lstStyle/>
          <a:p>
            <a:r>
              <a:rPr lang="de-DE" sz="2400" dirty="0"/>
              <a:t>Folgestudien  belegen, dass erlernte Hilflosigkeit regelrecht ansteckend ist und es ausreicht, wenn wir andere in hilflose Situationen beobachten, die sie nicht kontrollieren können, um uns selbst hilfloser zu fühlen</a:t>
            </a:r>
          </a:p>
        </p:txBody>
      </p:sp>
      <p:sp>
        <p:nvSpPr>
          <p:cNvPr id="6" name="Textfeld 5">
            <a:extLst>
              <a:ext uri="{FF2B5EF4-FFF2-40B4-BE49-F238E27FC236}">
                <a16:creationId xmlns:a16="http://schemas.microsoft.com/office/drawing/2014/main" id="{9EA3B710-41A2-A952-AC22-2D74C2039212}"/>
              </a:ext>
            </a:extLst>
          </p:cNvPr>
          <p:cNvSpPr txBox="1"/>
          <p:nvPr/>
        </p:nvSpPr>
        <p:spPr>
          <a:xfrm>
            <a:off x="2381865" y="3125301"/>
            <a:ext cx="8273845" cy="3046988"/>
          </a:xfrm>
          <a:prstGeom prst="rect">
            <a:avLst/>
          </a:prstGeom>
          <a:noFill/>
        </p:spPr>
        <p:txBody>
          <a:bodyPr wrap="square" rtlCol="0">
            <a:spAutoFit/>
          </a:bodyPr>
          <a:lstStyle/>
          <a:p>
            <a:r>
              <a:rPr lang="de-DE" sz="2400" dirty="0"/>
              <a:t>Übertragen  auf die Medien bedeutet das: Bekommen wir dort immer und immer wieder gezeigt, wie ausweglos viele Situationen sind, und werden wir fast ausschließlich mit Problemen konfrontiert, lehren uns die Nachrichten Hilflosigkeit. …</a:t>
            </a:r>
          </a:p>
          <a:p>
            <a:r>
              <a:rPr lang="de-DE" sz="2400" dirty="0"/>
              <a:t>Unsere Bereitschaft, aktiv an der Gestaltung gesellschaftlicher Umstände mitzuwirken sinkt, und wir zeigen uns weniger hilfsbereit.</a:t>
            </a:r>
          </a:p>
        </p:txBody>
      </p:sp>
      <p:sp>
        <p:nvSpPr>
          <p:cNvPr id="7" name="Textfeld 6">
            <a:extLst>
              <a:ext uri="{FF2B5EF4-FFF2-40B4-BE49-F238E27FC236}">
                <a16:creationId xmlns:a16="http://schemas.microsoft.com/office/drawing/2014/main" id="{081CA1D2-F116-41CE-CB54-A60FF0A78A58}"/>
              </a:ext>
            </a:extLst>
          </p:cNvPr>
          <p:cNvSpPr txBox="1"/>
          <p:nvPr/>
        </p:nvSpPr>
        <p:spPr>
          <a:xfrm flipH="1">
            <a:off x="647085" y="2153265"/>
            <a:ext cx="1012109" cy="369332"/>
          </a:xfrm>
          <a:prstGeom prst="rect">
            <a:avLst/>
          </a:prstGeom>
          <a:noFill/>
        </p:spPr>
        <p:txBody>
          <a:bodyPr wrap="square" rtlCol="0">
            <a:spAutoFit/>
          </a:bodyPr>
          <a:lstStyle/>
          <a:p>
            <a:r>
              <a:rPr lang="de-DE" dirty="0"/>
              <a:t>Aus:</a:t>
            </a:r>
          </a:p>
        </p:txBody>
      </p:sp>
      <p:pic>
        <p:nvPicPr>
          <p:cNvPr id="3" name="Aufgezeichneter Sound">
            <a:hlinkClick r:id="" action="ppaction://media"/>
            <a:extLst>
              <a:ext uri="{FF2B5EF4-FFF2-40B4-BE49-F238E27FC236}">
                <a16:creationId xmlns:a16="http://schemas.microsoft.com/office/drawing/2014/main" id="{4E54087B-5572-1D5E-FD9F-2D7EF9D8BC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628332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479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91A832-B189-7612-78B9-B6A592E4B563}"/>
              </a:ext>
            </a:extLst>
          </p:cNvPr>
          <p:cNvSpPr>
            <a:spLocks noGrp="1"/>
          </p:cNvSpPr>
          <p:nvPr>
            <p:ph type="title"/>
          </p:nvPr>
        </p:nvSpPr>
        <p:spPr/>
        <p:txBody>
          <a:bodyPr/>
          <a:lstStyle/>
          <a:p>
            <a:r>
              <a:rPr lang="de-DE" b="1" dirty="0"/>
              <a:t>WBT</a:t>
            </a:r>
            <a:r>
              <a:rPr lang="de-DE" dirty="0"/>
              <a:t>(Web </a:t>
            </a:r>
            <a:r>
              <a:rPr lang="de-DE" dirty="0" err="1"/>
              <a:t>based</a:t>
            </a:r>
            <a:r>
              <a:rPr lang="de-DE" dirty="0"/>
              <a:t> Training)</a:t>
            </a:r>
          </a:p>
        </p:txBody>
      </p:sp>
      <p:sp>
        <p:nvSpPr>
          <p:cNvPr id="3" name="Inhaltsplatzhalter 2">
            <a:extLst>
              <a:ext uri="{FF2B5EF4-FFF2-40B4-BE49-F238E27FC236}">
                <a16:creationId xmlns:a16="http://schemas.microsoft.com/office/drawing/2014/main" id="{2557BD06-3064-C68F-14F7-411098337729}"/>
              </a:ext>
            </a:extLst>
          </p:cNvPr>
          <p:cNvSpPr>
            <a:spLocks noGrp="1"/>
          </p:cNvSpPr>
          <p:nvPr>
            <p:ph idx="1"/>
          </p:nvPr>
        </p:nvSpPr>
        <p:spPr>
          <a:xfrm>
            <a:off x="838200" y="1364172"/>
            <a:ext cx="10515600" cy="653032"/>
          </a:xfrm>
        </p:spPr>
        <p:txBody>
          <a:bodyPr>
            <a:normAutofit/>
          </a:bodyPr>
          <a:lstStyle/>
          <a:p>
            <a:pPr marL="0" indent="0">
              <a:buNone/>
            </a:pPr>
            <a:r>
              <a:rPr lang="de-DE" sz="3600" dirty="0">
                <a:solidFill>
                  <a:schemeClr val="accent1"/>
                </a:solidFill>
              </a:rPr>
              <a:t>Vom Wissen zu </a:t>
            </a:r>
            <a:r>
              <a:rPr lang="de-DE" sz="3600" dirty="0" err="1">
                <a:solidFill>
                  <a:schemeClr val="accent1"/>
                </a:solidFill>
              </a:rPr>
              <a:t>Bescheidwissen</a:t>
            </a:r>
            <a:endParaRPr lang="de-DE" sz="3600" dirty="0">
              <a:solidFill>
                <a:schemeClr val="accent1"/>
              </a:solidFill>
            </a:endParaRPr>
          </a:p>
        </p:txBody>
      </p:sp>
      <p:pic>
        <p:nvPicPr>
          <p:cNvPr id="1026" name="Picture 2" descr="E-Learning (CBT, WBT, Webinar und Blended Learning) - YouTube">
            <a:extLst>
              <a:ext uri="{FF2B5EF4-FFF2-40B4-BE49-F238E27FC236}">
                <a16:creationId xmlns:a16="http://schemas.microsoft.com/office/drawing/2014/main" id="{116EC100-3383-F9EF-05AC-D2273210E2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8670" y="2430255"/>
            <a:ext cx="3741175" cy="2805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gho: Präsenzunterricht">
            <a:extLst>
              <a:ext uri="{FF2B5EF4-FFF2-40B4-BE49-F238E27FC236}">
                <a16:creationId xmlns:a16="http://schemas.microsoft.com/office/drawing/2014/main" id="{1D605C64-996F-B9FA-98F0-E9C8925811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511831"/>
            <a:ext cx="4102575" cy="26279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B937B726-9747-BA71-E4C0-615781F50551}"/>
              </a:ext>
            </a:extLst>
          </p:cNvPr>
          <p:cNvSpPr txBox="1"/>
          <p:nvPr/>
        </p:nvSpPr>
        <p:spPr>
          <a:xfrm>
            <a:off x="1053313" y="5634442"/>
            <a:ext cx="4807974" cy="923330"/>
          </a:xfrm>
          <a:prstGeom prst="rect">
            <a:avLst/>
          </a:prstGeom>
          <a:noFill/>
        </p:spPr>
        <p:txBody>
          <a:bodyPr wrap="square" rtlCol="0">
            <a:spAutoFit/>
          </a:bodyPr>
          <a:lstStyle/>
          <a:p>
            <a:r>
              <a:rPr lang="de-DE" dirty="0"/>
              <a:t>Wirkliche Verinnerlichung des Wissens, da Raum und Zeit feststeht, und Kommunikation mit menschlichen Experten</a:t>
            </a:r>
          </a:p>
        </p:txBody>
      </p:sp>
      <p:sp>
        <p:nvSpPr>
          <p:cNvPr id="5" name="Textfeld 4">
            <a:extLst>
              <a:ext uri="{FF2B5EF4-FFF2-40B4-BE49-F238E27FC236}">
                <a16:creationId xmlns:a16="http://schemas.microsoft.com/office/drawing/2014/main" id="{9F1DFD04-0874-BFF2-4678-4B2A0B04BF1F}"/>
              </a:ext>
            </a:extLst>
          </p:cNvPr>
          <p:cNvSpPr txBox="1"/>
          <p:nvPr/>
        </p:nvSpPr>
        <p:spPr>
          <a:xfrm>
            <a:off x="6465970" y="5649187"/>
            <a:ext cx="4807974" cy="1015663"/>
          </a:xfrm>
          <a:prstGeom prst="rect">
            <a:avLst/>
          </a:prstGeom>
          <a:noFill/>
        </p:spPr>
        <p:txBody>
          <a:bodyPr wrap="square" rtlCol="0">
            <a:spAutoFit/>
          </a:bodyPr>
          <a:lstStyle/>
          <a:p>
            <a:r>
              <a:rPr lang="de-DE" dirty="0">
                <a:solidFill>
                  <a:schemeClr val="accent2"/>
                </a:solidFill>
              </a:rPr>
              <a:t>L</a:t>
            </a:r>
            <a:r>
              <a:rPr lang="de-DE" sz="2000" dirty="0">
                <a:solidFill>
                  <a:schemeClr val="accent2"/>
                </a:solidFill>
              </a:rPr>
              <a:t>earning </a:t>
            </a:r>
            <a:r>
              <a:rPr lang="de-DE" sz="2000" dirty="0" err="1">
                <a:solidFill>
                  <a:schemeClr val="accent2"/>
                </a:solidFill>
              </a:rPr>
              <a:t>to</a:t>
            </a:r>
            <a:r>
              <a:rPr lang="de-DE" sz="2000" dirty="0">
                <a:solidFill>
                  <a:schemeClr val="accent2"/>
                </a:solidFill>
              </a:rPr>
              <a:t> Go </a:t>
            </a:r>
            <a:r>
              <a:rPr lang="de-DE" sz="2000" dirty="0"/>
              <a:t>– Erwartung dass man den Zeitpunkt so legt, das keine laufenden Projekte gestört werden.</a:t>
            </a:r>
          </a:p>
        </p:txBody>
      </p:sp>
      <p:pic>
        <p:nvPicPr>
          <p:cNvPr id="6" name="Aufgezeichneter Sound">
            <a:hlinkClick r:id="" action="ppaction://media"/>
            <a:extLst>
              <a:ext uri="{FF2B5EF4-FFF2-40B4-BE49-F238E27FC236}">
                <a16:creationId xmlns:a16="http://schemas.microsoft.com/office/drawing/2014/main" id="{32F5505D-85AD-1B29-76B2-B50F051217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94900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3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41021-F6D7-3DE0-B2C3-4AF6F40D3EE4}"/>
              </a:ext>
            </a:extLst>
          </p:cNvPr>
          <p:cNvSpPr>
            <a:spLocks noGrp="1"/>
          </p:cNvSpPr>
          <p:nvPr>
            <p:ph type="title"/>
          </p:nvPr>
        </p:nvSpPr>
        <p:spPr/>
        <p:txBody>
          <a:bodyPr/>
          <a:lstStyle/>
          <a:p>
            <a:r>
              <a:rPr lang="de-DE" dirty="0">
                <a:solidFill>
                  <a:srgbClr val="FF0000"/>
                </a:solidFill>
              </a:rPr>
              <a:t>Zusammenfassung</a:t>
            </a:r>
          </a:p>
        </p:txBody>
      </p:sp>
      <p:sp>
        <p:nvSpPr>
          <p:cNvPr id="3" name="Inhaltsplatzhalter 2">
            <a:extLst>
              <a:ext uri="{FF2B5EF4-FFF2-40B4-BE49-F238E27FC236}">
                <a16:creationId xmlns:a16="http://schemas.microsoft.com/office/drawing/2014/main" id="{E8363A90-296A-56D0-08CD-62AF1BDE9C90}"/>
              </a:ext>
            </a:extLst>
          </p:cNvPr>
          <p:cNvSpPr>
            <a:spLocks noGrp="1"/>
          </p:cNvSpPr>
          <p:nvPr>
            <p:ph idx="1"/>
          </p:nvPr>
        </p:nvSpPr>
        <p:spPr/>
        <p:txBody>
          <a:bodyPr/>
          <a:lstStyle/>
          <a:p>
            <a:pPr marL="0" indent="0">
              <a:buNone/>
            </a:pPr>
            <a:r>
              <a:rPr lang="de-DE" dirty="0"/>
              <a:t>„Nicht Digitalisierung ist ein Ziel, sondern die Beseitigungen großer Herausforderungen, beispielweise des Klimawandels, unter Zuhilfenahme der Digitalisierung.</a:t>
            </a:r>
          </a:p>
          <a:p>
            <a:pPr marL="0" indent="0">
              <a:buNone/>
            </a:pPr>
            <a:endParaRPr lang="de-DE" dirty="0"/>
          </a:p>
          <a:p>
            <a:pPr marL="0" indent="0">
              <a:buNone/>
            </a:pPr>
            <a:r>
              <a:rPr lang="de-DE" dirty="0"/>
              <a:t>Meines </a:t>
            </a:r>
            <a:r>
              <a:rPr lang="de-DE" dirty="0" err="1"/>
              <a:t>Erachtes</a:t>
            </a:r>
            <a:r>
              <a:rPr lang="de-DE" dirty="0"/>
              <a:t> ist es Zeit für die Neuentdeckung der Realwirtschaft“</a:t>
            </a:r>
          </a:p>
          <a:p>
            <a:pPr marL="0" indent="0">
              <a:buNone/>
            </a:pPr>
            <a:endParaRPr lang="de-DE" dirty="0"/>
          </a:p>
          <a:p>
            <a:pPr marL="0" indent="0">
              <a:buNone/>
            </a:pPr>
            <a:r>
              <a:rPr lang="de-DE" dirty="0"/>
              <a:t>von Marie-Luise Wolff aus Ihrem Buch Die Anbetung </a:t>
            </a:r>
          </a:p>
        </p:txBody>
      </p:sp>
      <p:pic>
        <p:nvPicPr>
          <p:cNvPr id="4" name="Picture 2" descr="9783864893049">
            <a:extLst>
              <a:ext uri="{FF2B5EF4-FFF2-40B4-BE49-F238E27FC236}">
                <a16:creationId xmlns:a16="http://schemas.microsoft.com/office/drawing/2014/main" id="{BD9FA7B9-FCB6-BCB7-9BC8-D9C3CFD20B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3245" y="4089611"/>
            <a:ext cx="1702140" cy="2696957"/>
          </a:xfrm>
          <a:prstGeom prst="rect">
            <a:avLst/>
          </a:prstGeom>
          <a:noFill/>
          <a:extLst>
            <a:ext uri="{909E8E84-426E-40DD-AFC4-6F175D3DCCD1}">
              <a14:hiddenFill xmlns:a14="http://schemas.microsoft.com/office/drawing/2010/main">
                <a:solidFill>
                  <a:srgbClr val="FFFFFF"/>
                </a:solidFill>
              </a14:hiddenFill>
            </a:ext>
          </a:extLst>
        </p:spPr>
      </p:pic>
      <p:pic>
        <p:nvPicPr>
          <p:cNvPr id="5" name="Aufgezeichneter Sound">
            <a:hlinkClick r:id="" action="ppaction://media"/>
            <a:extLst>
              <a:ext uri="{FF2B5EF4-FFF2-40B4-BE49-F238E27FC236}">
                <a16:creationId xmlns:a16="http://schemas.microsoft.com/office/drawing/2014/main" id="{F1E258D7-1B9C-942B-9A17-23EE9BF1B9E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8114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1455B-2D92-ACB9-A7FE-10A017B6237F}"/>
              </a:ext>
            </a:extLst>
          </p:cNvPr>
          <p:cNvSpPr>
            <a:spLocks noGrp="1"/>
          </p:cNvSpPr>
          <p:nvPr>
            <p:ph type="title"/>
          </p:nvPr>
        </p:nvSpPr>
        <p:spPr/>
        <p:txBody>
          <a:bodyPr/>
          <a:lstStyle/>
          <a:p>
            <a:r>
              <a:rPr lang="de-DE" dirty="0"/>
              <a:t>Die Gedanken waren frei – Strophe 1</a:t>
            </a:r>
          </a:p>
        </p:txBody>
      </p:sp>
      <p:sp>
        <p:nvSpPr>
          <p:cNvPr id="5" name="Textfeld 4">
            <a:extLst>
              <a:ext uri="{FF2B5EF4-FFF2-40B4-BE49-F238E27FC236}">
                <a16:creationId xmlns:a16="http://schemas.microsoft.com/office/drawing/2014/main" id="{ABD2B1BD-2C2A-8217-4A59-494967F22A00}"/>
              </a:ext>
            </a:extLst>
          </p:cNvPr>
          <p:cNvSpPr txBox="1"/>
          <p:nvPr/>
        </p:nvSpPr>
        <p:spPr>
          <a:xfrm>
            <a:off x="598098" y="1690688"/>
            <a:ext cx="9581072" cy="1754326"/>
          </a:xfrm>
          <a:prstGeom prst="rect">
            <a:avLst/>
          </a:prstGeom>
          <a:noFill/>
        </p:spPr>
        <p:txBody>
          <a:bodyPr wrap="square">
            <a:spAutoFit/>
          </a:bodyPr>
          <a:lstStyle/>
          <a:p>
            <a:r>
              <a:rPr lang="de-DE" dirty="0"/>
              <a:t>Die Gedanken waren frei, wir haben Sie verhökert.</a:t>
            </a:r>
          </a:p>
          <a:p>
            <a:r>
              <a:rPr lang="de-DE" dirty="0"/>
              <a:t>Für ein bisschen Bequemlichkeit, dabei nicht mal gezögert.</a:t>
            </a:r>
          </a:p>
          <a:p>
            <a:r>
              <a:rPr lang="de-DE" dirty="0"/>
              <a:t>Amazon weiß, was wir kaufen, </a:t>
            </a:r>
          </a:p>
          <a:p>
            <a:r>
              <a:rPr lang="de-DE" dirty="0"/>
              <a:t>Google Time Maps wohin wir mit wem laufen,</a:t>
            </a:r>
          </a:p>
          <a:p>
            <a:r>
              <a:rPr lang="de-DE" dirty="0"/>
              <a:t>Alle Thesen, die wir lesen. jedes Glück und jedes Leid,</a:t>
            </a:r>
          </a:p>
          <a:p>
            <a:r>
              <a:rPr lang="de-DE" dirty="0"/>
              <a:t>wird mit </a:t>
            </a:r>
            <a:r>
              <a:rPr lang="de-DE" dirty="0" err="1"/>
              <a:t>Emojies</a:t>
            </a:r>
            <a:r>
              <a:rPr lang="de-DE" dirty="0"/>
              <a:t> geteilt.</a:t>
            </a:r>
          </a:p>
        </p:txBody>
      </p:sp>
      <p:pic>
        <p:nvPicPr>
          <p:cNvPr id="7" name="Grafik 6">
            <a:extLst>
              <a:ext uri="{FF2B5EF4-FFF2-40B4-BE49-F238E27FC236}">
                <a16:creationId xmlns:a16="http://schemas.microsoft.com/office/drawing/2014/main" id="{DA44D382-68CF-E85A-05A9-54C11CB56BB6}"/>
              </a:ext>
            </a:extLst>
          </p:cNvPr>
          <p:cNvPicPr>
            <a:picLocks noChangeAspect="1"/>
          </p:cNvPicPr>
          <p:nvPr/>
        </p:nvPicPr>
        <p:blipFill>
          <a:blip r:embed="rId4"/>
          <a:stretch>
            <a:fillRect/>
          </a:stretch>
        </p:blipFill>
        <p:spPr>
          <a:xfrm>
            <a:off x="577094" y="3559709"/>
            <a:ext cx="3486637" cy="2629267"/>
          </a:xfrm>
          <a:prstGeom prst="rect">
            <a:avLst/>
          </a:prstGeom>
        </p:spPr>
      </p:pic>
      <p:pic>
        <p:nvPicPr>
          <p:cNvPr id="2050" name="Picture 2" descr="Central time zone - Google My Maps">
            <a:extLst>
              <a:ext uri="{FF2B5EF4-FFF2-40B4-BE49-F238E27FC236}">
                <a16:creationId xmlns:a16="http://schemas.microsoft.com/office/drawing/2014/main" id="{54DA0765-971F-94EA-FD1F-F78F72230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6603" y="1402326"/>
            <a:ext cx="48006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3" name="Aufgezeichneter Sound">
            <a:hlinkClick r:id="" action="ppaction://media"/>
            <a:extLst>
              <a:ext uri="{FF2B5EF4-FFF2-40B4-BE49-F238E27FC236}">
                <a16:creationId xmlns:a16="http://schemas.microsoft.com/office/drawing/2014/main" id="{51FCE53C-70A1-9F77-BCEC-F48B863E4B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34074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3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4F584-5BA3-0B61-7278-5B8812A591DE}"/>
              </a:ext>
            </a:extLst>
          </p:cNvPr>
          <p:cNvSpPr>
            <a:spLocks noGrp="1"/>
          </p:cNvSpPr>
          <p:nvPr>
            <p:ph type="title"/>
          </p:nvPr>
        </p:nvSpPr>
        <p:spPr>
          <a:xfrm>
            <a:off x="838200" y="365125"/>
            <a:ext cx="10515600" cy="785249"/>
          </a:xfrm>
        </p:spPr>
        <p:txBody>
          <a:bodyPr/>
          <a:lstStyle/>
          <a:p>
            <a:r>
              <a:rPr lang="de-DE" dirty="0">
                <a:solidFill>
                  <a:schemeClr val="accent1">
                    <a:lumMod val="60000"/>
                    <a:lumOff val="40000"/>
                  </a:schemeClr>
                </a:solidFill>
              </a:rPr>
              <a:t>Täter</a:t>
            </a:r>
          </a:p>
        </p:txBody>
      </p:sp>
      <p:pic>
        <p:nvPicPr>
          <p:cNvPr id="6146" name="Picture 2" descr="Frequenzauktion für Digitale Dividende II hat begonnen - ITespresso.de">
            <a:extLst>
              <a:ext uri="{FF2B5EF4-FFF2-40B4-BE49-F238E27FC236}">
                <a16:creationId xmlns:a16="http://schemas.microsoft.com/office/drawing/2014/main" id="{530C7678-9F63-1707-9D57-D68F63016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83" y="1393116"/>
            <a:ext cx="4383292" cy="546488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982125B0-67B9-40D0-B7A6-27A59BF6FCEE}"/>
              </a:ext>
            </a:extLst>
          </p:cNvPr>
          <p:cNvSpPr txBox="1"/>
          <p:nvPr/>
        </p:nvSpPr>
        <p:spPr>
          <a:xfrm>
            <a:off x="4658552" y="1393116"/>
            <a:ext cx="6992859" cy="3046988"/>
          </a:xfrm>
          <a:prstGeom prst="rect">
            <a:avLst/>
          </a:prstGeom>
          <a:noFill/>
        </p:spPr>
        <p:txBody>
          <a:bodyPr wrap="square" rtlCol="0">
            <a:spAutoFit/>
          </a:bodyPr>
          <a:lstStyle/>
          <a:p>
            <a:r>
              <a:rPr lang="de-DE" sz="2400" dirty="0"/>
              <a:t>Ich war verantwortlich für die Software zur Versteigerung der Mobilfunkfrequenzen.</a:t>
            </a:r>
          </a:p>
          <a:p>
            <a:endParaRPr lang="de-DE" sz="2400" dirty="0"/>
          </a:p>
          <a:p>
            <a:r>
              <a:rPr lang="de-DE" sz="2400" dirty="0"/>
              <a:t>2010 - Wartung der bisherigen Software in Sprache Smalltalk</a:t>
            </a:r>
          </a:p>
          <a:p>
            <a:r>
              <a:rPr lang="de-DE" sz="2400" dirty="0"/>
              <a:t>2015 – Neu geschrieben in Sprache Java</a:t>
            </a:r>
          </a:p>
          <a:p>
            <a:r>
              <a:rPr lang="de-DE" sz="2400" dirty="0"/>
              <a:t>2019 -  Versteigerung der 5G Frequenzen</a:t>
            </a:r>
          </a:p>
          <a:p>
            <a:r>
              <a:rPr lang="de-DE" sz="2400" dirty="0"/>
              <a:t>Über 90% des Codes von mir</a:t>
            </a:r>
          </a:p>
        </p:txBody>
      </p:sp>
      <p:sp>
        <p:nvSpPr>
          <p:cNvPr id="5" name="Textfeld 4">
            <a:extLst>
              <a:ext uri="{FF2B5EF4-FFF2-40B4-BE49-F238E27FC236}">
                <a16:creationId xmlns:a16="http://schemas.microsoft.com/office/drawing/2014/main" id="{9AEA2ACD-E464-CF2A-4D52-4C40680B6EAF}"/>
              </a:ext>
            </a:extLst>
          </p:cNvPr>
          <p:cNvSpPr txBox="1"/>
          <p:nvPr/>
        </p:nvSpPr>
        <p:spPr>
          <a:xfrm flipH="1">
            <a:off x="4732738" y="4560498"/>
            <a:ext cx="6038779" cy="1938992"/>
          </a:xfrm>
          <a:prstGeom prst="rect">
            <a:avLst/>
          </a:prstGeom>
          <a:noFill/>
        </p:spPr>
        <p:txBody>
          <a:bodyPr wrap="square" rtlCol="0">
            <a:spAutoFit/>
          </a:bodyPr>
          <a:lstStyle/>
          <a:p>
            <a:r>
              <a:rPr lang="de-DE" sz="2400" dirty="0"/>
              <a:t>Bisher In House Versteigerung in Mainz</a:t>
            </a:r>
          </a:p>
          <a:p>
            <a:r>
              <a:rPr lang="de-DE" sz="2400" dirty="0"/>
              <a:t>Komplexe Regeln um Monopole zu verhindern und Cherry Picking zu vermeiden. Extrem hohe nicht funktionelle Anforderungen bzgl. Sicherheit und Bedienbarkeit.,</a:t>
            </a:r>
          </a:p>
        </p:txBody>
      </p:sp>
      <p:sp>
        <p:nvSpPr>
          <p:cNvPr id="6" name="Textfeld 5">
            <a:extLst>
              <a:ext uri="{FF2B5EF4-FFF2-40B4-BE49-F238E27FC236}">
                <a16:creationId xmlns:a16="http://schemas.microsoft.com/office/drawing/2014/main" id="{B9154261-7289-16E4-31C4-0F19A9101D27}"/>
              </a:ext>
            </a:extLst>
          </p:cNvPr>
          <p:cNvSpPr txBox="1"/>
          <p:nvPr/>
        </p:nvSpPr>
        <p:spPr>
          <a:xfrm>
            <a:off x="4732738" y="6389051"/>
            <a:ext cx="6992859" cy="461665"/>
          </a:xfrm>
          <a:prstGeom prst="rect">
            <a:avLst/>
          </a:prstGeom>
          <a:noFill/>
        </p:spPr>
        <p:txBody>
          <a:bodyPr wrap="square" rtlCol="0">
            <a:spAutoFit/>
          </a:bodyPr>
          <a:lstStyle/>
          <a:p>
            <a:r>
              <a:rPr lang="de-DE" sz="2400" dirty="0"/>
              <a:t>Angebot für erste Remote Versteigerung verloren</a:t>
            </a:r>
          </a:p>
        </p:txBody>
      </p:sp>
      <p:pic>
        <p:nvPicPr>
          <p:cNvPr id="3" name="Aufgezeichneter Sound">
            <a:hlinkClick r:id="" action="ppaction://media"/>
            <a:extLst>
              <a:ext uri="{FF2B5EF4-FFF2-40B4-BE49-F238E27FC236}">
                <a16:creationId xmlns:a16="http://schemas.microsoft.com/office/drawing/2014/main" id="{1AEF7B2E-890E-3135-0084-FEA968410AD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41382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59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1455B-2D92-ACB9-A7FE-10A017B6237F}"/>
              </a:ext>
            </a:extLst>
          </p:cNvPr>
          <p:cNvSpPr>
            <a:spLocks noGrp="1"/>
          </p:cNvSpPr>
          <p:nvPr>
            <p:ph type="title"/>
          </p:nvPr>
        </p:nvSpPr>
        <p:spPr/>
        <p:txBody>
          <a:bodyPr/>
          <a:lstStyle/>
          <a:p>
            <a:r>
              <a:rPr lang="de-DE" dirty="0"/>
              <a:t>Die Gedanken waren frei – Strophe 2</a:t>
            </a:r>
          </a:p>
        </p:txBody>
      </p:sp>
      <p:sp>
        <p:nvSpPr>
          <p:cNvPr id="5" name="Textfeld 4">
            <a:extLst>
              <a:ext uri="{FF2B5EF4-FFF2-40B4-BE49-F238E27FC236}">
                <a16:creationId xmlns:a16="http://schemas.microsoft.com/office/drawing/2014/main" id="{ABD2B1BD-2C2A-8217-4A59-494967F22A00}"/>
              </a:ext>
            </a:extLst>
          </p:cNvPr>
          <p:cNvSpPr txBox="1"/>
          <p:nvPr/>
        </p:nvSpPr>
        <p:spPr>
          <a:xfrm>
            <a:off x="598098" y="1690688"/>
            <a:ext cx="9581072" cy="1200329"/>
          </a:xfrm>
          <a:prstGeom prst="rect">
            <a:avLst/>
          </a:prstGeom>
          <a:noFill/>
        </p:spPr>
        <p:txBody>
          <a:bodyPr wrap="square">
            <a:spAutoFit/>
          </a:bodyPr>
          <a:lstStyle/>
          <a:p>
            <a:r>
              <a:rPr lang="de-DE" dirty="0"/>
              <a:t>Wir glauben selbst zu denken, doch die Gedanken kann man lenken.</a:t>
            </a:r>
          </a:p>
          <a:p>
            <a:r>
              <a:rPr lang="de-DE" dirty="0"/>
              <a:t>Egal was wir wählen, ein Algorithmus wird uns was empfehlen.</a:t>
            </a:r>
          </a:p>
          <a:p>
            <a:r>
              <a:rPr lang="de-DE" dirty="0"/>
              <a:t>Er kennt unsere Verlangen, die tiefsten Ängste, die uns bangen</a:t>
            </a:r>
          </a:p>
          <a:p>
            <a:r>
              <a:rPr lang="de-DE" dirty="0"/>
              <a:t>Ob Partnerwahl oder Partei, Cambridge Analytica ist dabei.</a:t>
            </a:r>
          </a:p>
        </p:txBody>
      </p:sp>
      <p:pic>
        <p:nvPicPr>
          <p:cNvPr id="1030" name="Picture 6" descr="10.2.1 Verwenden Sie sinnvolle ALT-Attribute | Accessible eCommerce">
            <a:extLst>
              <a:ext uri="{FF2B5EF4-FFF2-40B4-BE49-F238E27FC236}">
                <a16:creationId xmlns:a16="http://schemas.microsoft.com/office/drawing/2014/main" id="{3ECE7B03-D63F-F064-E517-BE08EC545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98" y="3563426"/>
            <a:ext cx="4514850" cy="178117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mbridge Analytica Did Nothing Unusual - The Rush Limbaugh Show">
            <a:extLst>
              <a:ext uri="{FF2B5EF4-FFF2-40B4-BE49-F238E27FC236}">
                <a16:creationId xmlns:a16="http://schemas.microsoft.com/office/drawing/2014/main" id="{FE7AA6EE-2589-BD78-B446-A978F84091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4114373"/>
            <a:ext cx="3637935" cy="20415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litepartner: kostenloses Profil und Premiumaccount löschen | NETZWELT">
            <a:extLst>
              <a:ext uri="{FF2B5EF4-FFF2-40B4-BE49-F238E27FC236}">
                <a16:creationId xmlns:a16="http://schemas.microsoft.com/office/drawing/2014/main" id="{88148B08-11DC-B655-F59B-0659B37148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251" y="5068036"/>
            <a:ext cx="28575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udge: Wie man kluge Entscheidungen anstößt : Thaler, Richard H., Sunstein,  Cass R., Bausum, Christoph: Amazon.de: Bücher">
            <a:extLst>
              <a:ext uri="{FF2B5EF4-FFF2-40B4-BE49-F238E27FC236}">
                <a16:creationId xmlns:a16="http://schemas.microsoft.com/office/drawing/2014/main" id="{0B0F2EBA-EE41-3815-5DD0-D774D89C7B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7842" y="1881597"/>
            <a:ext cx="1269800" cy="201884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5058FD8C-BA4B-2569-AB74-C0EE2A9E4931}"/>
              </a:ext>
            </a:extLst>
          </p:cNvPr>
          <p:cNvSpPr txBox="1"/>
          <p:nvPr/>
        </p:nvSpPr>
        <p:spPr>
          <a:xfrm flipH="1">
            <a:off x="214653" y="6479879"/>
            <a:ext cx="10347961" cy="369332"/>
          </a:xfrm>
          <a:prstGeom prst="rect">
            <a:avLst/>
          </a:prstGeom>
          <a:noFill/>
        </p:spPr>
        <p:txBody>
          <a:bodyPr wrap="square" rtlCol="0">
            <a:spAutoFit/>
          </a:bodyPr>
          <a:lstStyle/>
          <a:p>
            <a:r>
              <a:rPr lang="de-DE" dirty="0">
                <a:solidFill>
                  <a:srgbClr val="FF0000"/>
                </a:solidFill>
              </a:rPr>
              <a:t>Bemerkung: </a:t>
            </a:r>
            <a:r>
              <a:rPr lang="de-DE" dirty="0"/>
              <a:t>Eine direkte Verbindung zwischen Cambridge Analytica und Partnerbörse kenne Ich nicht.</a:t>
            </a:r>
          </a:p>
        </p:txBody>
      </p:sp>
      <p:pic>
        <p:nvPicPr>
          <p:cNvPr id="4" name="Aufgezeichneter Sound">
            <a:hlinkClick r:id="" action="ppaction://media"/>
            <a:extLst>
              <a:ext uri="{FF2B5EF4-FFF2-40B4-BE49-F238E27FC236}">
                <a16:creationId xmlns:a16="http://schemas.microsoft.com/office/drawing/2014/main" id="{AA889944-925F-8438-32C4-C12C082308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07362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1455B-2D92-ACB9-A7FE-10A017B6237F}"/>
              </a:ext>
            </a:extLst>
          </p:cNvPr>
          <p:cNvSpPr>
            <a:spLocks noGrp="1"/>
          </p:cNvSpPr>
          <p:nvPr>
            <p:ph type="title"/>
          </p:nvPr>
        </p:nvSpPr>
        <p:spPr/>
        <p:txBody>
          <a:bodyPr/>
          <a:lstStyle/>
          <a:p>
            <a:r>
              <a:rPr lang="de-DE" dirty="0"/>
              <a:t>Die Gedanken waren frei – Strophe 3</a:t>
            </a:r>
          </a:p>
        </p:txBody>
      </p:sp>
      <p:sp>
        <p:nvSpPr>
          <p:cNvPr id="5" name="Textfeld 4">
            <a:extLst>
              <a:ext uri="{FF2B5EF4-FFF2-40B4-BE49-F238E27FC236}">
                <a16:creationId xmlns:a16="http://schemas.microsoft.com/office/drawing/2014/main" id="{ABD2B1BD-2C2A-8217-4A59-494967F22A00}"/>
              </a:ext>
            </a:extLst>
          </p:cNvPr>
          <p:cNvSpPr txBox="1"/>
          <p:nvPr/>
        </p:nvSpPr>
        <p:spPr>
          <a:xfrm>
            <a:off x="598098" y="1690688"/>
            <a:ext cx="9581072" cy="1754326"/>
          </a:xfrm>
          <a:prstGeom prst="rect">
            <a:avLst/>
          </a:prstGeom>
          <a:noFill/>
        </p:spPr>
        <p:txBody>
          <a:bodyPr wrap="square">
            <a:spAutoFit/>
          </a:bodyPr>
          <a:lstStyle/>
          <a:p>
            <a:r>
              <a:rPr lang="de-DE" dirty="0"/>
              <a:t>Man muss unsere Meinung gar nicht verbieten</a:t>
            </a:r>
          </a:p>
          <a:p>
            <a:r>
              <a:rPr lang="de-DE" dirty="0"/>
              <a:t>was veröffentlicht wird, wird anders entschieden. </a:t>
            </a:r>
          </a:p>
          <a:p>
            <a:r>
              <a:rPr lang="de-DE" dirty="0">
                <a:solidFill>
                  <a:srgbClr val="FF0000"/>
                </a:solidFill>
              </a:rPr>
              <a:t>Deutschlands große Verleger, wie Burda oder Springer</a:t>
            </a:r>
          </a:p>
          <a:p>
            <a:r>
              <a:rPr lang="de-DE" dirty="0">
                <a:solidFill>
                  <a:srgbClr val="FF0000"/>
                </a:solidFill>
              </a:rPr>
              <a:t>sind Milliardäre, alles mächtige Gewinner</a:t>
            </a:r>
          </a:p>
          <a:p>
            <a:r>
              <a:rPr lang="de-DE" dirty="0"/>
              <a:t>Ich behaupte unumwunden</a:t>
            </a:r>
          </a:p>
          <a:p>
            <a:r>
              <a:rPr lang="de-DE" dirty="0"/>
              <a:t>sie schützen sich selbst und große Werbekunden.</a:t>
            </a:r>
          </a:p>
        </p:txBody>
      </p:sp>
      <p:pic>
        <p:nvPicPr>
          <p:cNvPr id="4098" name="Picture 2" descr="Medien: Die vierte Gewalt - Digital Society">
            <a:extLst>
              <a:ext uri="{FF2B5EF4-FFF2-40B4-BE49-F238E27FC236}">
                <a16:creationId xmlns:a16="http://schemas.microsoft.com/office/drawing/2014/main" id="{3BEFD001-75E0-7A08-C676-68A0847681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1310" y="1298778"/>
            <a:ext cx="6260690" cy="364193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ie Vierte Gewalt und ihre Wirkung – Lügenpresse ist kein Phantom | Von ...">
            <a:extLst>
              <a:ext uri="{FF2B5EF4-FFF2-40B4-BE49-F238E27FC236}">
                <a16:creationId xmlns:a16="http://schemas.microsoft.com/office/drawing/2014/main" id="{617098A4-26A7-F989-4799-9AB276B95F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772" y="3963955"/>
            <a:ext cx="1547464" cy="2406714"/>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F9C03854-89C6-0523-BF12-95CC8CA6F658}"/>
              </a:ext>
            </a:extLst>
          </p:cNvPr>
          <p:cNvSpPr txBox="1"/>
          <p:nvPr/>
        </p:nvSpPr>
        <p:spPr>
          <a:xfrm flipH="1">
            <a:off x="2576134" y="4083170"/>
            <a:ext cx="3123051" cy="923330"/>
          </a:xfrm>
          <a:prstGeom prst="rect">
            <a:avLst/>
          </a:prstGeom>
          <a:noFill/>
        </p:spPr>
        <p:txBody>
          <a:bodyPr wrap="square" rtlCol="0">
            <a:spAutoFit/>
          </a:bodyPr>
          <a:lstStyle/>
          <a:p>
            <a:r>
              <a:rPr lang="de-DE" dirty="0">
                <a:solidFill>
                  <a:srgbClr val="FF0000"/>
                </a:solidFill>
              </a:rPr>
              <a:t>Alternative: </a:t>
            </a:r>
            <a:r>
              <a:rPr lang="de-DE" dirty="0"/>
              <a:t>Deutschlands große Verleger, treiben unsere Volkvertreter</a:t>
            </a:r>
          </a:p>
        </p:txBody>
      </p:sp>
      <p:pic>
        <p:nvPicPr>
          <p:cNvPr id="4" name="Aufgezeichneter Sound">
            <a:hlinkClick r:id="" action="ppaction://media"/>
            <a:extLst>
              <a:ext uri="{FF2B5EF4-FFF2-40B4-BE49-F238E27FC236}">
                <a16:creationId xmlns:a16="http://schemas.microsoft.com/office/drawing/2014/main" id="{0309FDCC-8649-ACBC-7709-8A739F95E6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919986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1455B-2D92-ACB9-A7FE-10A017B6237F}"/>
              </a:ext>
            </a:extLst>
          </p:cNvPr>
          <p:cNvSpPr>
            <a:spLocks noGrp="1"/>
          </p:cNvSpPr>
          <p:nvPr>
            <p:ph type="title"/>
          </p:nvPr>
        </p:nvSpPr>
        <p:spPr/>
        <p:txBody>
          <a:bodyPr/>
          <a:lstStyle/>
          <a:p>
            <a:r>
              <a:rPr lang="de-DE" dirty="0"/>
              <a:t>Die Gedanken waren frei – Strophe 4</a:t>
            </a:r>
          </a:p>
        </p:txBody>
      </p:sp>
      <p:sp>
        <p:nvSpPr>
          <p:cNvPr id="5" name="Textfeld 4">
            <a:extLst>
              <a:ext uri="{FF2B5EF4-FFF2-40B4-BE49-F238E27FC236}">
                <a16:creationId xmlns:a16="http://schemas.microsoft.com/office/drawing/2014/main" id="{ABD2B1BD-2C2A-8217-4A59-494967F22A00}"/>
              </a:ext>
            </a:extLst>
          </p:cNvPr>
          <p:cNvSpPr txBox="1"/>
          <p:nvPr/>
        </p:nvSpPr>
        <p:spPr>
          <a:xfrm>
            <a:off x="598098" y="1690688"/>
            <a:ext cx="9581072" cy="1754326"/>
          </a:xfrm>
          <a:prstGeom prst="rect">
            <a:avLst/>
          </a:prstGeom>
          <a:noFill/>
        </p:spPr>
        <p:txBody>
          <a:bodyPr wrap="square">
            <a:spAutoFit/>
          </a:bodyPr>
          <a:lstStyle/>
          <a:p>
            <a:r>
              <a:rPr lang="de-DE" dirty="0"/>
              <a:t>Ich mache mir Sorgen um das Jetzt, und das Morgen.</a:t>
            </a:r>
          </a:p>
          <a:p>
            <a:r>
              <a:rPr lang="de-DE" dirty="0"/>
              <a:t>Wer den </a:t>
            </a:r>
            <a:r>
              <a:rPr lang="de-DE" dirty="0" err="1"/>
              <a:t>MainStream</a:t>
            </a:r>
            <a:r>
              <a:rPr lang="de-DE" dirty="0"/>
              <a:t> ignoriert, wird sozial isoliert.</a:t>
            </a:r>
          </a:p>
          <a:p>
            <a:r>
              <a:rPr lang="de-DE" dirty="0"/>
              <a:t>Man wird uns dauernd benoten,</a:t>
            </a:r>
          </a:p>
          <a:p>
            <a:r>
              <a:rPr lang="de-DE" dirty="0"/>
              <a:t>Schnell gehört man zu den </a:t>
            </a:r>
            <a:r>
              <a:rPr lang="de-DE" dirty="0" err="1"/>
              <a:t>Covidioten</a:t>
            </a:r>
            <a:r>
              <a:rPr lang="de-DE" dirty="0"/>
              <a:t>.</a:t>
            </a:r>
          </a:p>
          <a:p>
            <a:r>
              <a:rPr lang="de-DE" dirty="0"/>
              <a:t>Es schleicht und man merkt es kaum.</a:t>
            </a:r>
          </a:p>
          <a:p>
            <a:r>
              <a:rPr lang="de-DE" dirty="0"/>
              <a:t>Stetig verkleinert wird der Debattenraum.</a:t>
            </a:r>
          </a:p>
        </p:txBody>
      </p:sp>
      <p:pic>
        <p:nvPicPr>
          <p:cNvPr id="5122" name="Picture 2" descr="Saskia Esken „Covidioten!“ – joseph-fröhlich.de">
            <a:extLst>
              <a:ext uri="{FF2B5EF4-FFF2-40B4-BE49-F238E27FC236}">
                <a16:creationId xmlns:a16="http://schemas.microsoft.com/office/drawing/2014/main" id="{B685961E-E440-A92D-0605-33A9A02A59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809" y="3535212"/>
            <a:ext cx="3062557" cy="30625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rof. Mausfeld - Wie die &quot;Verwirrte Herde&quot; auf Kurs gehalten wird ...">
            <a:extLst>
              <a:ext uri="{FF2B5EF4-FFF2-40B4-BE49-F238E27FC236}">
                <a16:creationId xmlns:a16="http://schemas.microsoft.com/office/drawing/2014/main" id="{9631F684-FE8C-3E3F-9F0F-A7E2EB922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82323" y="1690688"/>
            <a:ext cx="4514850" cy="2533650"/>
          </a:xfrm>
          <a:prstGeom prst="rect">
            <a:avLst/>
          </a:prstGeom>
          <a:noFill/>
          <a:extLst>
            <a:ext uri="{909E8E84-426E-40DD-AFC4-6F175D3DCCD1}">
              <a14:hiddenFill xmlns:a14="http://schemas.microsoft.com/office/drawing/2010/main">
                <a:solidFill>
                  <a:srgbClr val="FFFFFF"/>
                </a:solidFill>
              </a14:hiddenFill>
            </a:ext>
          </a:extLst>
        </p:spPr>
      </p:pic>
      <p:sp>
        <p:nvSpPr>
          <p:cNvPr id="3" name="Textfeld 2">
            <a:extLst>
              <a:ext uri="{FF2B5EF4-FFF2-40B4-BE49-F238E27FC236}">
                <a16:creationId xmlns:a16="http://schemas.microsoft.com/office/drawing/2014/main" id="{26C1E0E4-7B10-8805-19F0-4F4CF867B570}"/>
              </a:ext>
            </a:extLst>
          </p:cNvPr>
          <p:cNvSpPr txBox="1"/>
          <p:nvPr/>
        </p:nvSpPr>
        <p:spPr>
          <a:xfrm>
            <a:off x="4364966" y="5210355"/>
            <a:ext cx="6412302" cy="1200329"/>
          </a:xfrm>
          <a:prstGeom prst="rect">
            <a:avLst/>
          </a:prstGeom>
          <a:noFill/>
        </p:spPr>
        <p:txBody>
          <a:bodyPr wrap="square" rtlCol="0">
            <a:spAutoFit/>
          </a:bodyPr>
          <a:lstStyle/>
          <a:p>
            <a:r>
              <a:rPr lang="de-DE" sz="2400" b="1" dirty="0"/>
              <a:t>Debattenraum</a:t>
            </a:r>
            <a:r>
              <a:rPr lang="de-DE" sz="2400" dirty="0"/>
              <a:t> – Diskussionsraum der noch als tolerabel gilt. Wer außerhalb des Debattenraums argumentiert, gilt als extrem</a:t>
            </a:r>
          </a:p>
        </p:txBody>
      </p:sp>
      <p:pic>
        <p:nvPicPr>
          <p:cNvPr id="4" name="Aufgezeichneter Sound">
            <a:hlinkClick r:id="" action="ppaction://media"/>
            <a:extLst>
              <a:ext uri="{FF2B5EF4-FFF2-40B4-BE49-F238E27FC236}">
                <a16:creationId xmlns:a16="http://schemas.microsoft.com/office/drawing/2014/main" id="{5C9AF5AF-044D-9FC4-89F2-A55CBB9D6A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59968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0C57E-8D1E-7B83-27EF-1CE60B56EBE4}"/>
              </a:ext>
            </a:extLst>
          </p:cNvPr>
          <p:cNvSpPr>
            <a:spLocks noGrp="1"/>
          </p:cNvSpPr>
          <p:nvPr>
            <p:ph type="title"/>
          </p:nvPr>
        </p:nvSpPr>
        <p:spPr/>
        <p:txBody>
          <a:bodyPr/>
          <a:lstStyle/>
          <a:p>
            <a:r>
              <a:rPr lang="de-DE" dirty="0"/>
              <a:t>Links - Bücher</a:t>
            </a:r>
          </a:p>
        </p:txBody>
      </p:sp>
      <p:pic>
        <p:nvPicPr>
          <p:cNvPr id="5" name="Picture 2" descr="9783864893049">
            <a:extLst>
              <a:ext uri="{FF2B5EF4-FFF2-40B4-BE49-F238E27FC236}">
                <a16:creationId xmlns:a16="http://schemas.microsoft.com/office/drawing/2014/main" id="{4C53BC53-C6A8-D9D8-A313-8CFBCE9F13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93" y="3359565"/>
            <a:ext cx="1702140" cy="26969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over">
            <a:extLst>
              <a:ext uri="{FF2B5EF4-FFF2-40B4-BE49-F238E27FC236}">
                <a16:creationId xmlns:a16="http://schemas.microsoft.com/office/drawing/2014/main" id="{1140BFE9-C0CF-52A5-9E33-42433E0FB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938" y="3359565"/>
            <a:ext cx="2367269" cy="3553870"/>
          </a:xfrm>
          <a:prstGeom prst="rect">
            <a:avLst/>
          </a:prstGeom>
          <a:noFill/>
          <a:extLst>
            <a:ext uri="{909E8E84-426E-40DD-AFC4-6F175D3DCCD1}">
              <a14:hiddenFill xmlns:a14="http://schemas.microsoft.com/office/drawing/2010/main">
                <a:solidFill>
                  <a:srgbClr val="FFFFFF"/>
                </a:solidFill>
              </a14:hiddenFill>
            </a:ext>
          </a:extLst>
        </p:spPr>
      </p:pic>
      <p:pic>
        <p:nvPicPr>
          <p:cNvPr id="8" name="Grafik 7">
            <a:extLst>
              <a:ext uri="{FF2B5EF4-FFF2-40B4-BE49-F238E27FC236}">
                <a16:creationId xmlns:a16="http://schemas.microsoft.com/office/drawing/2014/main" id="{1147A549-B40E-3ED0-6BC8-743542DEED30}"/>
              </a:ext>
            </a:extLst>
          </p:cNvPr>
          <p:cNvPicPr>
            <a:picLocks noChangeAspect="1"/>
          </p:cNvPicPr>
          <p:nvPr/>
        </p:nvPicPr>
        <p:blipFill>
          <a:blip r:embed="rId7"/>
          <a:stretch>
            <a:fillRect/>
          </a:stretch>
        </p:blipFill>
        <p:spPr>
          <a:xfrm>
            <a:off x="7938937" y="3191501"/>
            <a:ext cx="2367269" cy="3441733"/>
          </a:xfrm>
          <a:prstGeom prst="rect">
            <a:avLst/>
          </a:prstGeom>
        </p:spPr>
      </p:pic>
      <p:sp>
        <p:nvSpPr>
          <p:cNvPr id="9" name="Textfeld 8">
            <a:extLst>
              <a:ext uri="{FF2B5EF4-FFF2-40B4-BE49-F238E27FC236}">
                <a16:creationId xmlns:a16="http://schemas.microsoft.com/office/drawing/2014/main" id="{0CF2F6C4-0562-3E3B-0DA3-69F5A01CE1CC}"/>
              </a:ext>
            </a:extLst>
          </p:cNvPr>
          <p:cNvSpPr txBox="1"/>
          <p:nvPr/>
        </p:nvSpPr>
        <p:spPr>
          <a:xfrm>
            <a:off x="625547" y="1259596"/>
            <a:ext cx="9497961" cy="2308324"/>
          </a:xfrm>
          <a:prstGeom prst="rect">
            <a:avLst/>
          </a:prstGeom>
          <a:noFill/>
        </p:spPr>
        <p:txBody>
          <a:bodyPr wrap="square" rtlCol="0">
            <a:spAutoFit/>
          </a:bodyPr>
          <a:lstStyle/>
          <a:p>
            <a:r>
              <a:rPr lang="de-DE" dirty="0"/>
              <a:t>Marie-Luise Wolff – Die Anbetung</a:t>
            </a:r>
          </a:p>
          <a:p>
            <a:r>
              <a:rPr lang="de-DE" dirty="0" err="1"/>
              <a:t>Shoshama</a:t>
            </a:r>
            <a:r>
              <a:rPr lang="de-DE" dirty="0"/>
              <a:t> </a:t>
            </a:r>
            <a:r>
              <a:rPr lang="de-DE" dirty="0" err="1"/>
              <a:t>Zuboff</a:t>
            </a:r>
            <a:r>
              <a:rPr lang="de-DE" dirty="0"/>
              <a:t> -  Das Zeitalter des Überwachungskapitalismus</a:t>
            </a:r>
          </a:p>
          <a:p>
            <a:r>
              <a:rPr lang="de-DE" dirty="0"/>
              <a:t>Moritz </a:t>
            </a:r>
            <a:r>
              <a:rPr lang="de-DE" dirty="0" err="1"/>
              <a:t>Riesewieck</a:t>
            </a:r>
            <a:r>
              <a:rPr lang="de-DE" dirty="0"/>
              <a:t> – Die digitale Seele: Unsterblich werden im Zeitalter künstlicher </a:t>
            </a:r>
            <a:r>
              <a:rPr lang="de-DE" dirty="0" err="1"/>
              <a:t>Intilligenz</a:t>
            </a:r>
            <a:endParaRPr lang="de-DE" dirty="0"/>
          </a:p>
          <a:p>
            <a:r>
              <a:rPr lang="de-DE" dirty="0" err="1"/>
              <a:t>Shoshana</a:t>
            </a:r>
            <a:r>
              <a:rPr lang="de-DE" dirty="0"/>
              <a:t> </a:t>
            </a:r>
            <a:r>
              <a:rPr lang="de-DE" dirty="0" err="1"/>
              <a:t>Zuboff</a:t>
            </a:r>
            <a:r>
              <a:rPr lang="de-DE" dirty="0"/>
              <a:t>: Überwachungskapitalismus und Demokratie </a:t>
            </a:r>
          </a:p>
          <a:p>
            <a:r>
              <a:rPr lang="de-DE" dirty="0"/>
              <a:t>Lukas Fütterer - Logbuch Digitale Achtsamkeit (Unternehmenskontext)</a:t>
            </a:r>
          </a:p>
          <a:p>
            <a:r>
              <a:rPr lang="de-DE" dirty="0"/>
              <a:t>Lilian N. </a:t>
            </a:r>
            <a:r>
              <a:rPr lang="de-DE" dirty="0" err="1"/>
              <a:t>Güntsche</a:t>
            </a:r>
            <a:r>
              <a:rPr lang="de-DE" dirty="0"/>
              <a:t> - Achtsamkeit in digitalen Zeiten: Ein persönlicher Wegweiser ….</a:t>
            </a:r>
          </a:p>
          <a:p>
            <a:r>
              <a:rPr lang="de-DE" dirty="0"/>
              <a:t>Maren Urner – Raus aus der ewigen Dauerkrise und Schluss mit dem täglichen Weltuntergang</a:t>
            </a:r>
          </a:p>
          <a:p>
            <a:endParaRPr lang="de-DE" dirty="0"/>
          </a:p>
        </p:txBody>
      </p:sp>
      <p:pic>
        <p:nvPicPr>
          <p:cNvPr id="3" name="Picture 22">
            <a:extLst>
              <a:ext uri="{FF2B5EF4-FFF2-40B4-BE49-F238E27FC236}">
                <a16:creationId xmlns:a16="http://schemas.microsoft.com/office/drawing/2014/main" id="{C6CBF02D-1E5D-1E55-F4A6-61D216D1036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65034" y="3331216"/>
            <a:ext cx="2108531" cy="3500161"/>
          </a:xfrm>
          <a:prstGeom prst="rect">
            <a:avLst/>
          </a:prstGeom>
          <a:noFill/>
          <a:extLst>
            <a:ext uri="{909E8E84-426E-40DD-AFC4-6F175D3DCCD1}">
              <a14:hiddenFill xmlns:a14="http://schemas.microsoft.com/office/drawing/2010/main">
                <a:solidFill>
                  <a:srgbClr val="FFFFFF"/>
                </a:solidFill>
              </a14:hiddenFill>
            </a:ext>
          </a:extLst>
        </p:spPr>
      </p:pic>
      <p:pic>
        <p:nvPicPr>
          <p:cNvPr id="4" name="Aufgezeichneter Sound">
            <a:hlinkClick r:id="" action="ppaction://media"/>
            <a:extLst>
              <a:ext uri="{FF2B5EF4-FFF2-40B4-BE49-F238E27FC236}">
                <a16:creationId xmlns:a16="http://schemas.microsoft.com/office/drawing/2014/main" id="{8A927C6F-8639-68AF-AE41-FE831927DFF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368555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8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0C57E-8D1E-7B83-27EF-1CE60B56EBE4}"/>
              </a:ext>
            </a:extLst>
          </p:cNvPr>
          <p:cNvSpPr>
            <a:spLocks noGrp="1"/>
          </p:cNvSpPr>
          <p:nvPr>
            <p:ph type="title"/>
          </p:nvPr>
        </p:nvSpPr>
        <p:spPr/>
        <p:txBody>
          <a:bodyPr/>
          <a:lstStyle/>
          <a:p>
            <a:r>
              <a:rPr lang="de-DE" dirty="0"/>
              <a:t>Links - Videos</a:t>
            </a:r>
          </a:p>
        </p:txBody>
      </p:sp>
      <p:sp>
        <p:nvSpPr>
          <p:cNvPr id="3" name="Inhaltsplatzhalter 2">
            <a:extLst>
              <a:ext uri="{FF2B5EF4-FFF2-40B4-BE49-F238E27FC236}">
                <a16:creationId xmlns:a16="http://schemas.microsoft.com/office/drawing/2014/main" id="{8B17D058-1EB8-5C83-CBB1-C73147AFAF77}"/>
              </a:ext>
            </a:extLst>
          </p:cNvPr>
          <p:cNvSpPr>
            <a:spLocks noGrp="1"/>
          </p:cNvSpPr>
          <p:nvPr>
            <p:ph idx="1"/>
          </p:nvPr>
        </p:nvSpPr>
        <p:spPr/>
        <p:txBody>
          <a:bodyPr>
            <a:normAutofit fontScale="92500"/>
          </a:bodyPr>
          <a:lstStyle/>
          <a:p>
            <a:r>
              <a:rPr lang="de-DE" dirty="0">
                <a:hlinkClick r:id="rId5"/>
              </a:rPr>
              <a:t>Schöne neue digitale Welt? | Philosophischer Stammtisch | SRF Kultur – YouTube</a:t>
            </a:r>
            <a:endParaRPr lang="de-DE" dirty="0"/>
          </a:p>
          <a:p>
            <a:r>
              <a:rPr lang="de-DE" dirty="0">
                <a:hlinkClick r:id="rId6"/>
              </a:rPr>
              <a:t>Demokratie in Gefahr - </a:t>
            </a:r>
            <a:r>
              <a:rPr lang="de-DE" dirty="0" err="1">
                <a:hlinkClick r:id="rId6"/>
              </a:rPr>
              <a:t>Punkt.PRERADOVIC</a:t>
            </a:r>
            <a:r>
              <a:rPr lang="de-DE" dirty="0">
                <a:hlinkClick r:id="rId6"/>
              </a:rPr>
              <a:t> mit Gunnar Kaiser – YouTube</a:t>
            </a:r>
            <a:endParaRPr lang="de-DE" dirty="0"/>
          </a:p>
          <a:p>
            <a:r>
              <a:rPr lang="de-DE" dirty="0" err="1">
                <a:hlinkClick r:id="rId7"/>
              </a:rPr>
              <a:t>Shoshana</a:t>
            </a:r>
            <a:r>
              <a:rPr lang="de-DE" dirty="0">
                <a:hlinkClick r:id="rId7"/>
              </a:rPr>
              <a:t> </a:t>
            </a:r>
            <a:r>
              <a:rPr lang="de-DE" dirty="0" err="1">
                <a:hlinkClick r:id="rId7"/>
              </a:rPr>
              <a:t>Zuboff</a:t>
            </a:r>
            <a:r>
              <a:rPr lang="de-DE" dirty="0">
                <a:hlinkClick r:id="rId7"/>
              </a:rPr>
              <a:t>: Überwachungskapitalismus und Demokratie – YouTube</a:t>
            </a:r>
            <a:endParaRPr lang="de-DE" dirty="0"/>
          </a:p>
          <a:p>
            <a:r>
              <a:rPr lang="de-DE" dirty="0">
                <a:hlinkClick r:id="rId8"/>
              </a:rPr>
              <a:t>Das Ende der Demokratie? mit Yvonne Hofstetter und Christoph </a:t>
            </a:r>
            <a:r>
              <a:rPr lang="de-DE" dirty="0" err="1">
                <a:hlinkClick r:id="rId8"/>
              </a:rPr>
              <a:t>Kucklick</a:t>
            </a:r>
            <a:r>
              <a:rPr lang="de-DE" dirty="0">
                <a:hlinkClick r:id="rId8"/>
              </a:rPr>
              <a:t> – YouTube</a:t>
            </a:r>
            <a:endParaRPr lang="de-DE" dirty="0"/>
          </a:p>
          <a:p>
            <a:r>
              <a:rPr lang="de-DE" dirty="0">
                <a:hlinkClick r:id="rId9"/>
              </a:rPr>
              <a:t>David Kriesel: </a:t>
            </a:r>
            <a:r>
              <a:rPr lang="de-DE" dirty="0" err="1">
                <a:hlinkClick r:id="rId9"/>
              </a:rPr>
              <a:t>SpiegelMining</a:t>
            </a:r>
            <a:r>
              <a:rPr lang="de-DE" dirty="0">
                <a:hlinkClick r:id="rId9"/>
              </a:rPr>
              <a:t> – Reverse Engineering von Spiegel-Online – YouTube</a:t>
            </a:r>
            <a:r>
              <a:rPr lang="de-DE" dirty="0"/>
              <a:t> sehr empfehlenswert, was man aus Metadaten ermittelt</a:t>
            </a:r>
          </a:p>
          <a:p>
            <a:r>
              <a:rPr lang="de-DE" dirty="0">
                <a:hlinkClick r:id="rId10"/>
              </a:rPr>
              <a:t>Maren Urner bei Jung &amp; Naiv: Folge 522</a:t>
            </a:r>
            <a:endParaRPr lang="de-DE" dirty="0"/>
          </a:p>
        </p:txBody>
      </p:sp>
      <p:pic>
        <p:nvPicPr>
          <p:cNvPr id="4" name="Aufgezeichneter Sound">
            <a:hlinkClick r:id="" action="ppaction://media"/>
            <a:extLst>
              <a:ext uri="{FF2B5EF4-FFF2-40B4-BE49-F238E27FC236}">
                <a16:creationId xmlns:a16="http://schemas.microsoft.com/office/drawing/2014/main" id="{DC8AEE16-F521-3C57-729B-EB2FEA1E749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321475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70C57E-8D1E-7B83-27EF-1CE60B56EBE4}"/>
              </a:ext>
            </a:extLst>
          </p:cNvPr>
          <p:cNvSpPr>
            <a:spLocks noGrp="1"/>
          </p:cNvSpPr>
          <p:nvPr>
            <p:ph type="title"/>
          </p:nvPr>
        </p:nvSpPr>
        <p:spPr>
          <a:xfrm>
            <a:off x="1476555" y="1027895"/>
            <a:ext cx="9220200" cy="708801"/>
          </a:xfrm>
        </p:spPr>
        <p:txBody>
          <a:bodyPr>
            <a:normAutofit fontScale="90000"/>
          </a:bodyPr>
          <a:lstStyle/>
          <a:p>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r>
              <a:rPr lang="de-DE" dirty="0"/>
              <a:t>Links – </a:t>
            </a:r>
            <a:r>
              <a:rPr lang="de-DE" dirty="0" err="1"/>
              <a:t>PerspectiveDaily</a:t>
            </a:r>
            <a:r>
              <a:rPr lang="de-DE" dirty="0"/>
              <a:t> (PD)</a:t>
            </a:r>
            <a:br>
              <a:rPr lang="de-DE" dirty="0"/>
            </a:br>
            <a:br>
              <a:rPr lang="de-DE" dirty="0"/>
            </a:br>
            <a:r>
              <a:rPr lang="de-DE" sz="2200" dirty="0"/>
              <a:t>Bemerkung: PD ist frei, lebt aber da total werbefrei, von den Mitgliedern. PD bringt immer ein Problem in der Tiefe, und versucht Lösungen anzubieten. Konstruktiver Journalismus, ist kein Wohlfühljournalismus sondern der Versuch Lösungen anzubieten.</a:t>
            </a:r>
            <a:br>
              <a:rPr lang="de-DE" sz="2200" dirty="0"/>
            </a:br>
            <a:br>
              <a:rPr lang="de-DE" dirty="0"/>
            </a:br>
            <a:r>
              <a:rPr lang="de-DE" sz="2700" dirty="0">
                <a:hlinkClick r:id="rId5"/>
              </a:rPr>
              <a:t>https://perspective-daily.de/article/1638-der-10-punkte-plan-zur-digitalen-muendigkeit/IuSBoX6X</a:t>
            </a:r>
            <a:br>
              <a:rPr lang="de-DE" dirty="0"/>
            </a:br>
            <a:br>
              <a:rPr lang="de-DE" dirty="0"/>
            </a:br>
            <a:r>
              <a:rPr lang="de-DE" sz="2700" dirty="0">
                <a:hlinkClick r:id="rId6"/>
              </a:rPr>
              <a:t>https://perspective-daily.de/article/480-wie-ich-ordnung-in-mein-digitales-leben-gebracht-habe/FkR7HM5j</a:t>
            </a:r>
            <a:br>
              <a:rPr lang="de-DE" dirty="0"/>
            </a:br>
            <a:br>
              <a:rPr lang="de-DE" dirty="0"/>
            </a:br>
            <a:r>
              <a:rPr lang="de-DE" sz="2700" dirty="0">
                <a:hlinkClick r:id="rId7"/>
              </a:rPr>
              <a:t>https://perspective-daily.de/article/1661-das-sind-die-10-gebote-des-internets-sagt-die-evangelische-kirche/IBTOH1W2</a:t>
            </a:r>
            <a:br>
              <a:rPr lang="de-DE" sz="2700" dirty="0"/>
            </a:br>
            <a:r>
              <a:rPr lang="de-DE" sz="2700" dirty="0"/>
              <a:t>  </a:t>
            </a:r>
            <a:r>
              <a:rPr lang="de-DE" sz="2700" dirty="0">
                <a:hlinkClick r:id="rId8"/>
              </a:rPr>
              <a:t>https://leena.de/</a:t>
            </a:r>
            <a:r>
              <a:rPr lang="de-DE" sz="2700" dirty="0"/>
              <a:t>    Leena Simon über </a:t>
            </a:r>
            <a:r>
              <a:rPr lang="de-DE" sz="2700" dirty="0">
                <a:hlinkClick r:id="rId9"/>
              </a:rPr>
              <a:t>digitale Mündigkeit </a:t>
            </a:r>
            <a:r>
              <a:rPr lang="de-DE" sz="2700" dirty="0"/>
              <a:t>und Ihr Verein </a:t>
            </a:r>
            <a:r>
              <a:rPr lang="de-DE" sz="2700" dirty="0">
                <a:hlinkClick r:id="rId10"/>
              </a:rPr>
              <a:t>Digitalcourage</a:t>
            </a:r>
            <a:r>
              <a:rPr lang="de-DE" sz="2700" dirty="0"/>
              <a:t> . Konkrete Tipps unter </a:t>
            </a:r>
            <a:r>
              <a:rPr lang="de-DE" sz="2700" dirty="0">
                <a:hlinkClick r:id="rId11"/>
              </a:rPr>
              <a:t>https://muendigkeit.digital/data/DM_Infobroschuere_Ausg2.pdf</a:t>
            </a:r>
            <a:br>
              <a:rPr lang="de-DE" sz="2700" dirty="0"/>
            </a:br>
            <a:br>
              <a:rPr lang="de-DE" dirty="0"/>
            </a:br>
            <a:br>
              <a:rPr lang="de-DE" dirty="0"/>
            </a:br>
            <a:endParaRPr lang="de-DE" dirty="0"/>
          </a:p>
        </p:txBody>
      </p:sp>
      <p:sp>
        <p:nvSpPr>
          <p:cNvPr id="3" name="AutoShape 2" descr="Portrait von Leena Simon">
            <a:extLst>
              <a:ext uri="{FF2B5EF4-FFF2-40B4-BE49-F238E27FC236}">
                <a16:creationId xmlns:a16="http://schemas.microsoft.com/office/drawing/2014/main" id="{2A8488E2-4218-0F6C-7121-CB9C10A9713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1028" name="Picture 4" descr="Portrait von Leena Simon">
            <a:extLst>
              <a:ext uri="{FF2B5EF4-FFF2-40B4-BE49-F238E27FC236}">
                <a16:creationId xmlns:a16="http://schemas.microsoft.com/office/drawing/2014/main" id="{1FD2A860-2692-D4E1-98C1-3E66BAEA81E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002" y="5480649"/>
            <a:ext cx="1177145" cy="117714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Gerade Verbindung mit Pfeil 4">
            <a:extLst>
              <a:ext uri="{FF2B5EF4-FFF2-40B4-BE49-F238E27FC236}">
                <a16:creationId xmlns:a16="http://schemas.microsoft.com/office/drawing/2014/main" id="{1682E4E4-42D7-65DB-5FAD-31C58F6675D4}"/>
              </a:ext>
            </a:extLst>
          </p:cNvPr>
          <p:cNvCxnSpPr>
            <a:cxnSpLocks/>
          </p:cNvCxnSpPr>
          <p:nvPr/>
        </p:nvCxnSpPr>
        <p:spPr>
          <a:xfrm flipH="1">
            <a:off x="517586" y="3646098"/>
            <a:ext cx="1006415" cy="17425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Aufgezeichneter Sound">
            <a:hlinkClick r:id="" action="ppaction://media"/>
            <a:extLst>
              <a:ext uri="{FF2B5EF4-FFF2-40B4-BE49-F238E27FC236}">
                <a16:creationId xmlns:a16="http://schemas.microsoft.com/office/drawing/2014/main" id="{22319E3E-705E-1349-05F0-067CD8507167}"/>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7938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6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4F584-5BA3-0B61-7278-5B8812A591DE}"/>
              </a:ext>
            </a:extLst>
          </p:cNvPr>
          <p:cNvSpPr>
            <a:spLocks noGrp="1"/>
          </p:cNvSpPr>
          <p:nvPr>
            <p:ph type="title"/>
          </p:nvPr>
        </p:nvSpPr>
        <p:spPr>
          <a:xfrm>
            <a:off x="838200" y="365125"/>
            <a:ext cx="10515600" cy="785249"/>
          </a:xfrm>
        </p:spPr>
        <p:txBody>
          <a:bodyPr/>
          <a:lstStyle/>
          <a:p>
            <a:r>
              <a:rPr lang="de-DE" dirty="0">
                <a:solidFill>
                  <a:schemeClr val="accent1">
                    <a:lumMod val="60000"/>
                    <a:lumOff val="40000"/>
                  </a:schemeClr>
                </a:solidFill>
              </a:rPr>
              <a:t>Profiteur</a:t>
            </a:r>
          </a:p>
        </p:txBody>
      </p:sp>
      <p:pic>
        <p:nvPicPr>
          <p:cNvPr id="8" name="Grafik 7">
            <a:extLst>
              <a:ext uri="{FF2B5EF4-FFF2-40B4-BE49-F238E27FC236}">
                <a16:creationId xmlns:a16="http://schemas.microsoft.com/office/drawing/2014/main" id="{0C541B10-CF1E-775B-C016-21398241F82E}"/>
              </a:ext>
            </a:extLst>
          </p:cNvPr>
          <p:cNvPicPr>
            <a:picLocks noChangeAspect="1"/>
          </p:cNvPicPr>
          <p:nvPr/>
        </p:nvPicPr>
        <p:blipFill>
          <a:blip r:embed="rId5"/>
          <a:stretch>
            <a:fillRect/>
          </a:stretch>
        </p:blipFill>
        <p:spPr>
          <a:xfrm>
            <a:off x="346587" y="1061884"/>
            <a:ext cx="6850626" cy="5587795"/>
          </a:xfrm>
          <a:prstGeom prst="rect">
            <a:avLst/>
          </a:prstGeom>
        </p:spPr>
      </p:pic>
      <p:sp>
        <p:nvSpPr>
          <p:cNvPr id="9" name="Textfeld 8">
            <a:extLst>
              <a:ext uri="{FF2B5EF4-FFF2-40B4-BE49-F238E27FC236}">
                <a16:creationId xmlns:a16="http://schemas.microsoft.com/office/drawing/2014/main" id="{9F1104F4-3F9C-A0F2-96AC-B54348D3AC1F}"/>
              </a:ext>
            </a:extLst>
          </p:cNvPr>
          <p:cNvSpPr txBox="1"/>
          <p:nvPr/>
        </p:nvSpPr>
        <p:spPr>
          <a:xfrm flipH="1">
            <a:off x="812635" y="6209071"/>
            <a:ext cx="5890507" cy="523220"/>
          </a:xfrm>
          <a:prstGeom prst="rect">
            <a:avLst/>
          </a:prstGeom>
          <a:noFill/>
        </p:spPr>
        <p:txBody>
          <a:bodyPr wrap="square" rtlCol="0">
            <a:spAutoFit/>
          </a:bodyPr>
          <a:lstStyle/>
          <a:p>
            <a:r>
              <a:rPr lang="de-DE" sz="2800" b="1" dirty="0"/>
              <a:t>Ohne Digitalisierung</a:t>
            </a:r>
          </a:p>
        </p:txBody>
      </p:sp>
      <p:pic>
        <p:nvPicPr>
          <p:cNvPr id="3" name="Aufgezeichneter Sound">
            <a:hlinkClick r:id="" action="ppaction://media"/>
            <a:extLst>
              <a:ext uri="{FF2B5EF4-FFF2-40B4-BE49-F238E27FC236}">
                <a16:creationId xmlns:a16="http://schemas.microsoft.com/office/drawing/2014/main" id="{3554C83C-FE1B-55CA-5BAA-6D564DCD14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44958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34F584-5BA3-0B61-7278-5B8812A591DE}"/>
              </a:ext>
            </a:extLst>
          </p:cNvPr>
          <p:cNvSpPr>
            <a:spLocks noGrp="1"/>
          </p:cNvSpPr>
          <p:nvPr>
            <p:ph type="title"/>
          </p:nvPr>
        </p:nvSpPr>
        <p:spPr>
          <a:xfrm>
            <a:off x="838200" y="365125"/>
            <a:ext cx="10515600" cy="785249"/>
          </a:xfrm>
        </p:spPr>
        <p:txBody>
          <a:bodyPr/>
          <a:lstStyle/>
          <a:p>
            <a:r>
              <a:rPr lang="de-DE" dirty="0">
                <a:solidFill>
                  <a:schemeClr val="accent1">
                    <a:lumMod val="60000"/>
                    <a:lumOff val="40000"/>
                  </a:schemeClr>
                </a:solidFill>
              </a:rPr>
              <a:t>Klinikum MRI  - München Rechts der ISAR</a:t>
            </a:r>
          </a:p>
        </p:txBody>
      </p:sp>
      <p:pic>
        <p:nvPicPr>
          <p:cNvPr id="3" name="Grafik 2">
            <a:extLst>
              <a:ext uri="{FF2B5EF4-FFF2-40B4-BE49-F238E27FC236}">
                <a16:creationId xmlns:a16="http://schemas.microsoft.com/office/drawing/2014/main" id="{B963F4CA-6187-C4A8-5BC8-AECA1DA4ABE6}"/>
              </a:ext>
            </a:extLst>
          </p:cNvPr>
          <p:cNvPicPr>
            <a:picLocks noChangeAspect="1"/>
          </p:cNvPicPr>
          <p:nvPr/>
        </p:nvPicPr>
        <p:blipFill>
          <a:blip r:embed="rId5"/>
          <a:stretch>
            <a:fillRect/>
          </a:stretch>
        </p:blipFill>
        <p:spPr>
          <a:xfrm>
            <a:off x="1045234" y="1276709"/>
            <a:ext cx="3810000" cy="3810000"/>
          </a:xfrm>
          <a:prstGeom prst="rect">
            <a:avLst/>
          </a:prstGeom>
        </p:spPr>
      </p:pic>
      <p:sp>
        <p:nvSpPr>
          <p:cNvPr id="4" name="Textfeld 3">
            <a:extLst>
              <a:ext uri="{FF2B5EF4-FFF2-40B4-BE49-F238E27FC236}">
                <a16:creationId xmlns:a16="http://schemas.microsoft.com/office/drawing/2014/main" id="{A17F6EEF-32EF-815A-CF08-665D55697139}"/>
              </a:ext>
            </a:extLst>
          </p:cNvPr>
          <p:cNvSpPr txBox="1"/>
          <p:nvPr/>
        </p:nvSpPr>
        <p:spPr>
          <a:xfrm>
            <a:off x="6096000" y="1368725"/>
            <a:ext cx="4370717" cy="1938992"/>
          </a:xfrm>
          <a:prstGeom prst="rect">
            <a:avLst/>
          </a:prstGeom>
          <a:noFill/>
        </p:spPr>
        <p:txBody>
          <a:bodyPr wrap="square" rtlCol="0">
            <a:spAutoFit/>
          </a:bodyPr>
          <a:lstStyle/>
          <a:p>
            <a:pPr marL="342900" indent="-342900">
              <a:buAutoNum type="arabicPeriod"/>
            </a:pPr>
            <a:r>
              <a:rPr lang="de-DE" sz="2400" dirty="0"/>
              <a:t>Operation: Blutungen stoppen</a:t>
            </a:r>
          </a:p>
          <a:p>
            <a:pPr marL="342900" indent="-342900">
              <a:buAutoNum type="arabicPeriod"/>
            </a:pPr>
            <a:r>
              <a:rPr lang="de-DE" sz="2400" dirty="0"/>
              <a:t>Operation: Gehirnaneurysma entfernen</a:t>
            </a:r>
          </a:p>
          <a:p>
            <a:pPr marL="342900" indent="-342900">
              <a:buAutoNum type="arabicPeriod"/>
            </a:pPr>
            <a:r>
              <a:rPr lang="de-DE" sz="2400" dirty="0"/>
              <a:t>Operation: Gehirnwasser in Bauch verschieben</a:t>
            </a:r>
          </a:p>
        </p:txBody>
      </p:sp>
      <p:sp>
        <p:nvSpPr>
          <p:cNvPr id="5" name="Textfeld 4">
            <a:extLst>
              <a:ext uri="{FF2B5EF4-FFF2-40B4-BE49-F238E27FC236}">
                <a16:creationId xmlns:a16="http://schemas.microsoft.com/office/drawing/2014/main" id="{F6356CF0-50D4-52FB-DE77-10930302DBAD}"/>
              </a:ext>
            </a:extLst>
          </p:cNvPr>
          <p:cNvSpPr txBox="1"/>
          <p:nvPr/>
        </p:nvSpPr>
        <p:spPr>
          <a:xfrm>
            <a:off x="6096000" y="4359215"/>
            <a:ext cx="5308121" cy="369332"/>
          </a:xfrm>
          <a:prstGeom prst="rect">
            <a:avLst/>
          </a:prstGeom>
          <a:noFill/>
        </p:spPr>
        <p:txBody>
          <a:bodyPr wrap="square" rtlCol="0">
            <a:spAutoFit/>
          </a:bodyPr>
          <a:lstStyle/>
          <a:p>
            <a:r>
              <a:rPr lang="de-DE" dirty="0">
                <a:solidFill>
                  <a:srgbClr val="FF0000"/>
                </a:solidFill>
              </a:rPr>
              <a:t>Detektor für </a:t>
            </a:r>
            <a:r>
              <a:rPr lang="de-DE" dirty="0" err="1">
                <a:solidFill>
                  <a:srgbClr val="FF0000"/>
                </a:solidFill>
              </a:rPr>
              <a:t>swchmutzige</a:t>
            </a:r>
            <a:r>
              <a:rPr lang="de-DE" dirty="0">
                <a:solidFill>
                  <a:srgbClr val="FF0000"/>
                </a:solidFill>
              </a:rPr>
              <a:t> Gedanken eingebaut</a:t>
            </a:r>
            <a:r>
              <a:rPr lang="de-DE" dirty="0"/>
              <a:t>?</a:t>
            </a:r>
          </a:p>
        </p:txBody>
      </p:sp>
      <p:pic>
        <p:nvPicPr>
          <p:cNvPr id="6" name="Aufgezeichneter Sound">
            <a:hlinkClick r:id="" action="ppaction://media"/>
            <a:extLst>
              <a:ext uri="{FF2B5EF4-FFF2-40B4-BE49-F238E27FC236}">
                <a16:creationId xmlns:a16="http://schemas.microsoft.com/office/drawing/2014/main" id="{6A16192B-FC71-E7AD-AE59-3667DFD559B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6425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320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AB62AA-55F7-BE58-2811-B3BB869159CE}"/>
              </a:ext>
            </a:extLst>
          </p:cNvPr>
          <p:cNvSpPr>
            <a:spLocks noGrp="1"/>
          </p:cNvSpPr>
          <p:nvPr>
            <p:ph type="title"/>
          </p:nvPr>
        </p:nvSpPr>
        <p:spPr/>
        <p:txBody>
          <a:bodyPr>
            <a:normAutofit/>
          </a:bodyPr>
          <a:lstStyle/>
          <a:p>
            <a:r>
              <a:rPr lang="de-DE" sz="4000" dirty="0"/>
              <a:t>Persönliche Google Time </a:t>
            </a:r>
            <a:r>
              <a:rPr lang="de-DE" sz="4000" dirty="0" err="1"/>
              <a:t>Map</a:t>
            </a:r>
            <a:r>
              <a:rPr lang="de-DE" sz="4000" dirty="0"/>
              <a:t> aus dem Jahr 2017</a:t>
            </a:r>
          </a:p>
        </p:txBody>
      </p:sp>
      <p:pic>
        <p:nvPicPr>
          <p:cNvPr id="5" name="Grafik 4">
            <a:extLst>
              <a:ext uri="{FF2B5EF4-FFF2-40B4-BE49-F238E27FC236}">
                <a16:creationId xmlns:a16="http://schemas.microsoft.com/office/drawing/2014/main" id="{7575194B-B245-B219-603A-929F837A0825}"/>
              </a:ext>
            </a:extLst>
          </p:cNvPr>
          <p:cNvPicPr>
            <a:picLocks noChangeAspect="1"/>
          </p:cNvPicPr>
          <p:nvPr/>
        </p:nvPicPr>
        <p:blipFill>
          <a:blip r:embed="rId5"/>
          <a:stretch>
            <a:fillRect/>
          </a:stretch>
        </p:blipFill>
        <p:spPr>
          <a:xfrm>
            <a:off x="1050275" y="1482463"/>
            <a:ext cx="7849695" cy="5220429"/>
          </a:xfrm>
          <a:prstGeom prst="rect">
            <a:avLst/>
          </a:prstGeom>
        </p:spPr>
      </p:pic>
      <p:pic>
        <p:nvPicPr>
          <p:cNvPr id="3" name="Aufgezeichneter Sound">
            <a:hlinkClick r:id="" action="ppaction://media"/>
            <a:extLst>
              <a:ext uri="{FF2B5EF4-FFF2-40B4-BE49-F238E27FC236}">
                <a16:creationId xmlns:a16="http://schemas.microsoft.com/office/drawing/2014/main" id="{BDE57199-87EA-797F-BA6D-A1B746A0B04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81600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5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48985C-3884-BA26-8FD1-CA8A9D6C5989}"/>
              </a:ext>
            </a:extLst>
          </p:cNvPr>
          <p:cNvSpPr>
            <a:spLocks noGrp="1"/>
          </p:cNvSpPr>
          <p:nvPr>
            <p:ph type="title"/>
          </p:nvPr>
        </p:nvSpPr>
        <p:spPr/>
        <p:txBody>
          <a:bodyPr/>
          <a:lstStyle/>
          <a:p>
            <a:r>
              <a:rPr lang="de-DE" dirty="0"/>
              <a:t>Persönliche </a:t>
            </a:r>
            <a:r>
              <a:rPr lang="de-DE" dirty="0" err="1"/>
              <a:t>Map</a:t>
            </a:r>
            <a:r>
              <a:rPr lang="de-DE" dirty="0"/>
              <a:t> 10. August 2017</a:t>
            </a:r>
          </a:p>
        </p:txBody>
      </p:sp>
      <p:pic>
        <p:nvPicPr>
          <p:cNvPr id="5" name="Grafik 4">
            <a:extLst>
              <a:ext uri="{FF2B5EF4-FFF2-40B4-BE49-F238E27FC236}">
                <a16:creationId xmlns:a16="http://schemas.microsoft.com/office/drawing/2014/main" id="{3B08A63D-FDEA-13BB-216A-FC0D20CCA724}"/>
              </a:ext>
            </a:extLst>
          </p:cNvPr>
          <p:cNvPicPr>
            <a:picLocks noChangeAspect="1"/>
          </p:cNvPicPr>
          <p:nvPr/>
        </p:nvPicPr>
        <p:blipFill>
          <a:blip r:embed="rId5"/>
          <a:stretch>
            <a:fillRect/>
          </a:stretch>
        </p:blipFill>
        <p:spPr>
          <a:xfrm>
            <a:off x="0" y="1868092"/>
            <a:ext cx="12192000" cy="5525804"/>
          </a:xfrm>
          <a:prstGeom prst="rect">
            <a:avLst/>
          </a:prstGeom>
        </p:spPr>
      </p:pic>
      <p:pic>
        <p:nvPicPr>
          <p:cNvPr id="3" name="Aufgezeichneter Sound">
            <a:hlinkClick r:id="" action="ppaction://media"/>
            <a:extLst>
              <a:ext uri="{FF2B5EF4-FFF2-40B4-BE49-F238E27FC236}">
                <a16:creationId xmlns:a16="http://schemas.microsoft.com/office/drawing/2014/main" id="{246352B4-E183-D87B-49CC-3D3983FE974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14261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7FA0C1-91D9-278C-416E-081EEB935BC6}"/>
              </a:ext>
            </a:extLst>
          </p:cNvPr>
          <p:cNvSpPr>
            <a:spLocks noGrp="1"/>
          </p:cNvSpPr>
          <p:nvPr>
            <p:ph type="title"/>
          </p:nvPr>
        </p:nvSpPr>
        <p:spPr/>
        <p:txBody>
          <a:bodyPr/>
          <a:lstStyle/>
          <a:p>
            <a:r>
              <a:rPr lang="de-DE" dirty="0"/>
              <a:t>Google Maps Time Line – Die Gefahr</a:t>
            </a:r>
          </a:p>
        </p:txBody>
      </p:sp>
      <p:sp>
        <p:nvSpPr>
          <p:cNvPr id="3" name="Inhaltsplatzhalter 2">
            <a:extLst>
              <a:ext uri="{FF2B5EF4-FFF2-40B4-BE49-F238E27FC236}">
                <a16:creationId xmlns:a16="http://schemas.microsoft.com/office/drawing/2014/main" id="{7E762852-CCE4-8C88-E07C-06AE06424FEB}"/>
              </a:ext>
            </a:extLst>
          </p:cNvPr>
          <p:cNvSpPr>
            <a:spLocks noGrp="1"/>
          </p:cNvSpPr>
          <p:nvPr>
            <p:ph idx="1"/>
          </p:nvPr>
        </p:nvSpPr>
        <p:spPr>
          <a:xfrm>
            <a:off x="838200" y="1529750"/>
            <a:ext cx="10515600" cy="5210355"/>
          </a:xfrm>
        </p:spPr>
        <p:txBody>
          <a:bodyPr>
            <a:normAutofit fontScale="92500" lnSpcReduction="20000"/>
          </a:bodyPr>
          <a:lstStyle/>
          <a:p>
            <a:r>
              <a:rPr lang="de-DE" dirty="0"/>
              <a:t>Kombination mit Daten anderer Menschen</a:t>
            </a:r>
          </a:p>
          <a:p>
            <a:r>
              <a:rPr lang="de-DE" dirty="0"/>
              <a:t>Mit wem bin Ich gefahren? Wechsele Ich häufig den Partner?</a:t>
            </a:r>
          </a:p>
          <a:p>
            <a:r>
              <a:rPr lang="de-DE" dirty="0"/>
              <a:t>Kenntnisse über Hobbys und Interessen, Essgewohnheiten</a:t>
            </a:r>
          </a:p>
          <a:p>
            <a:r>
              <a:rPr lang="de-DE" dirty="0"/>
              <a:t>Da Ich seit meinem Schlaganfall nicht mehr Fahrrad gefahren habe, weiß Google dass Ich behindert bin.</a:t>
            </a:r>
          </a:p>
          <a:p>
            <a:r>
              <a:rPr lang="de-DE" dirty="0"/>
              <a:t>Google weiß, welche Ärzte Ich besuche</a:t>
            </a:r>
          </a:p>
          <a:p>
            <a:r>
              <a:rPr lang="de-DE" dirty="0"/>
              <a:t>Arbeitet Google mit Hotel Reservationssystem zusammen?</a:t>
            </a:r>
          </a:p>
          <a:p>
            <a:r>
              <a:rPr lang="de-DE" dirty="0"/>
              <a:t>Die einzelnen Daten sind harmlos, die Kombination dieser Daten sehr gefährlich.</a:t>
            </a:r>
          </a:p>
          <a:p>
            <a:r>
              <a:rPr lang="de-DE" dirty="0"/>
              <a:t>Natürlich passieren Fehler. Ich kann mich aber gegen falsche Daten und falschen Schlussfolgerungen nicht wehren.</a:t>
            </a:r>
          </a:p>
          <a:p>
            <a:r>
              <a:rPr lang="de-DE" dirty="0"/>
              <a:t>Ich habe keine Ahnung welche Daten und welche Schlussfolgerungen über mich ermittelt werden. Ich kann mich gegen mögliche Fehler nicht wehren, habe aber ggf. massive Nachteile.</a:t>
            </a:r>
          </a:p>
          <a:p>
            <a:endParaRPr lang="de-DE" dirty="0"/>
          </a:p>
        </p:txBody>
      </p:sp>
      <p:pic>
        <p:nvPicPr>
          <p:cNvPr id="7170" name="Picture 2" descr="Gefahr - Bilder und Stockfotos - iStock">
            <a:extLst>
              <a:ext uri="{FF2B5EF4-FFF2-40B4-BE49-F238E27FC236}">
                <a16:creationId xmlns:a16="http://schemas.microsoft.com/office/drawing/2014/main" id="{2BA95970-8C00-16CD-0068-FCD9E3C404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95542" y="619125"/>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4" name="Aufgezeichneter Sound">
            <a:hlinkClick r:id="" action="ppaction://media"/>
            <a:extLst>
              <a:ext uri="{FF2B5EF4-FFF2-40B4-BE49-F238E27FC236}">
                <a16:creationId xmlns:a16="http://schemas.microsoft.com/office/drawing/2014/main" id="{7067DC6C-ECA5-2010-F524-E16ED43E58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16276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87943C-3D4B-D198-6987-16ECA7D05303}"/>
              </a:ext>
            </a:extLst>
          </p:cNvPr>
          <p:cNvSpPr>
            <a:spLocks noGrp="1"/>
          </p:cNvSpPr>
          <p:nvPr>
            <p:ph type="title"/>
          </p:nvPr>
        </p:nvSpPr>
        <p:spPr/>
        <p:txBody>
          <a:bodyPr/>
          <a:lstStyle/>
          <a:p>
            <a:r>
              <a:rPr lang="de-DE" dirty="0"/>
              <a:t>Hätte Digitalisierung bei Corona geholfen?</a:t>
            </a:r>
          </a:p>
        </p:txBody>
      </p:sp>
      <p:sp>
        <p:nvSpPr>
          <p:cNvPr id="3" name="Inhaltsplatzhalter 2">
            <a:extLst>
              <a:ext uri="{FF2B5EF4-FFF2-40B4-BE49-F238E27FC236}">
                <a16:creationId xmlns:a16="http://schemas.microsoft.com/office/drawing/2014/main" id="{43CC74BF-FE7D-2AD2-98E5-CD377C199F43}"/>
              </a:ext>
            </a:extLst>
          </p:cNvPr>
          <p:cNvSpPr>
            <a:spLocks noGrp="1"/>
          </p:cNvSpPr>
          <p:nvPr>
            <p:ph idx="1"/>
          </p:nvPr>
        </p:nvSpPr>
        <p:spPr/>
        <p:txBody>
          <a:bodyPr>
            <a:normAutofit fontScale="92500" lnSpcReduction="20000"/>
          </a:bodyPr>
          <a:lstStyle/>
          <a:p>
            <a:r>
              <a:rPr lang="de-DE" dirty="0">
                <a:solidFill>
                  <a:schemeClr val="accent6"/>
                </a:solidFill>
              </a:rPr>
              <a:t>Pro: Dass Montags die Daten unvollständig waren, hätte man verhindern können.</a:t>
            </a:r>
          </a:p>
          <a:p>
            <a:r>
              <a:rPr lang="de-DE" dirty="0">
                <a:solidFill>
                  <a:schemeClr val="accent6"/>
                </a:solidFill>
              </a:rPr>
              <a:t>Pro: Bei Schulschließungen bedeutet Verzicht auf digitale Bildung, gar keine Bildung</a:t>
            </a:r>
          </a:p>
          <a:p>
            <a:endParaRPr lang="de-DE" dirty="0">
              <a:solidFill>
                <a:schemeClr val="accent6"/>
              </a:solidFill>
            </a:endParaRPr>
          </a:p>
          <a:p>
            <a:pPr marL="0" indent="0">
              <a:buNone/>
            </a:pPr>
            <a:r>
              <a:rPr lang="de-DE" dirty="0"/>
              <a:t>Digitalisierung hilft nicht</a:t>
            </a:r>
          </a:p>
          <a:p>
            <a:r>
              <a:rPr lang="de-DE" dirty="0">
                <a:solidFill>
                  <a:srgbClr val="FF0000"/>
                </a:solidFill>
              </a:rPr>
              <a:t>Entscheidung welche Daten relevant sind. </a:t>
            </a:r>
            <a:r>
              <a:rPr lang="de-DE" dirty="0" err="1">
                <a:solidFill>
                  <a:srgbClr val="FF0000"/>
                </a:solidFill>
              </a:rPr>
              <a:t>Insedenszahlen</a:t>
            </a:r>
            <a:r>
              <a:rPr lang="de-DE" dirty="0">
                <a:solidFill>
                  <a:srgbClr val="FF0000"/>
                </a:solidFill>
              </a:rPr>
              <a:t>, Reproduktionsrate, Bettenbelegung</a:t>
            </a:r>
          </a:p>
          <a:p>
            <a:r>
              <a:rPr lang="de-DE" dirty="0">
                <a:solidFill>
                  <a:srgbClr val="FF0000"/>
                </a:solidFill>
              </a:rPr>
              <a:t>falsche Schlussfolgerungen. Stimmen die Daten?</a:t>
            </a:r>
          </a:p>
          <a:p>
            <a:r>
              <a:rPr lang="de-DE" dirty="0">
                <a:solidFill>
                  <a:srgbClr val="FF0000"/>
                </a:solidFill>
              </a:rPr>
              <a:t>Falsche Anreizsysteme</a:t>
            </a:r>
          </a:p>
          <a:p>
            <a:r>
              <a:rPr lang="de-DE" dirty="0">
                <a:solidFill>
                  <a:srgbClr val="FF0000"/>
                </a:solidFill>
              </a:rPr>
              <a:t> Lobbyismus und Korruption</a:t>
            </a:r>
          </a:p>
        </p:txBody>
      </p:sp>
      <p:pic>
        <p:nvPicPr>
          <p:cNvPr id="4" name="Aufgezeichneter Sound">
            <a:hlinkClick r:id="" action="ppaction://media"/>
            <a:extLst>
              <a:ext uri="{FF2B5EF4-FFF2-40B4-BE49-F238E27FC236}">
                <a16:creationId xmlns:a16="http://schemas.microsoft.com/office/drawing/2014/main" id="{270588F2-3492-4985-8D3C-D80C776FF3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80918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71E81C-E2B9-892D-6168-5FA293544176}"/>
              </a:ext>
            </a:extLst>
          </p:cNvPr>
          <p:cNvSpPr>
            <a:spLocks noGrp="1"/>
          </p:cNvSpPr>
          <p:nvPr>
            <p:ph type="title"/>
          </p:nvPr>
        </p:nvSpPr>
        <p:spPr/>
        <p:txBody>
          <a:bodyPr/>
          <a:lstStyle/>
          <a:p>
            <a:r>
              <a:rPr lang="de-DE" dirty="0"/>
              <a:t>Erosion der Kommunikation</a:t>
            </a:r>
          </a:p>
        </p:txBody>
      </p:sp>
      <p:sp>
        <p:nvSpPr>
          <p:cNvPr id="3" name="Inhaltsplatzhalter 2">
            <a:extLst>
              <a:ext uri="{FF2B5EF4-FFF2-40B4-BE49-F238E27FC236}">
                <a16:creationId xmlns:a16="http://schemas.microsoft.com/office/drawing/2014/main" id="{9BAC94BF-0E6B-F028-132A-AF3BCFFF0BC0}"/>
              </a:ext>
            </a:extLst>
          </p:cNvPr>
          <p:cNvSpPr>
            <a:spLocks noGrp="1"/>
          </p:cNvSpPr>
          <p:nvPr>
            <p:ph idx="1"/>
          </p:nvPr>
        </p:nvSpPr>
        <p:spPr/>
        <p:txBody>
          <a:bodyPr>
            <a:normAutofit fontScale="92500" lnSpcReduction="10000"/>
          </a:bodyPr>
          <a:lstStyle/>
          <a:p>
            <a:r>
              <a:rPr lang="de-DE" dirty="0"/>
              <a:t>Aus Zeitgründen nur 1 Kapitel (von 7)</a:t>
            </a:r>
          </a:p>
          <a:p>
            <a:r>
              <a:rPr lang="de-DE" dirty="0"/>
              <a:t>Untersuchungen aus Amerika</a:t>
            </a:r>
          </a:p>
          <a:p>
            <a:pPr lvl="1"/>
            <a:r>
              <a:rPr lang="de-DE" dirty="0"/>
              <a:t>Pro: Weniger ungewollten Schwangerschaften</a:t>
            </a:r>
          </a:p>
          <a:p>
            <a:pPr lvl="1"/>
            <a:r>
              <a:rPr lang="de-DE" dirty="0"/>
              <a:t>Pro: Weniger Alkoholexzesse</a:t>
            </a:r>
          </a:p>
          <a:p>
            <a:pPr>
              <a:buFontTx/>
              <a:buChar char="-"/>
            </a:pPr>
            <a:r>
              <a:rPr lang="de-DE" dirty="0"/>
              <a:t>Unfähigkeit Konflikte auszutragen und über Gefühle zu sprechen nimmt zu</a:t>
            </a:r>
          </a:p>
          <a:p>
            <a:pPr>
              <a:buFontTx/>
              <a:buChar char="-"/>
            </a:pPr>
            <a:endParaRPr lang="de-DE" dirty="0"/>
          </a:p>
          <a:p>
            <a:endParaRPr lang="de-DE" dirty="0"/>
          </a:p>
          <a:p>
            <a:endParaRPr lang="de-DE" dirty="0"/>
          </a:p>
          <a:p>
            <a:endParaRPr lang="de-DE" dirty="0"/>
          </a:p>
          <a:p>
            <a:r>
              <a:rPr lang="de-DE" dirty="0"/>
              <a:t>Erziehung zur Bequemlichkeit</a:t>
            </a:r>
          </a:p>
        </p:txBody>
      </p:sp>
      <p:pic>
        <p:nvPicPr>
          <p:cNvPr id="4" name="Picture 2" descr="9783864893049">
            <a:extLst>
              <a:ext uri="{FF2B5EF4-FFF2-40B4-BE49-F238E27FC236}">
                <a16:creationId xmlns:a16="http://schemas.microsoft.com/office/drawing/2014/main" id="{8F64BB9E-A10E-300A-B977-D89EDEF0FA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7962" y="528850"/>
            <a:ext cx="910123" cy="1442045"/>
          </a:xfrm>
          <a:prstGeom prst="rect">
            <a:avLst/>
          </a:prstGeom>
          <a:noFill/>
          <a:extLst>
            <a:ext uri="{909E8E84-426E-40DD-AFC4-6F175D3DCCD1}">
              <a14:hiddenFill xmlns:a14="http://schemas.microsoft.com/office/drawing/2010/main">
                <a:solidFill>
                  <a:srgbClr val="FFFFFF"/>
                </a:solidFill>
              </a14:hiddenFill>
            </a:ext>
          </a:extLst>
        </p:spPr>
      </p:pic>
      <p:pic>
        <p:nvPicPr>
          <p:cNvPr id="5" name="Aufgezeichneter Sound">
            <a:hlinkClick r:id="" action="ppaction://media"/>
            <a:extLst>
              <a:ext uri="{FF2B5EF4-FFF2-40B4-BE49-F238E27FC236}">
                <a16:creationId xmlns:a16="http://schemas.microsoft.com/office/drawing/2014/main" id="{245A65B0-1282-F0B0-6C90-19A73A3A35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3600" y="3276600"/>
            <a:ext cx="304800" cy="304800"/>
          </a:xfrm>
          <a:prstGeom prst="rect">
            <a:avLst/>
          </a:prstGeom>
        </p:spPr>
      </p:pic>
    </p:spTree>
    <p:extLst>
      <p:ext uri="{BB962C8B-B14F-4D97-AF65-F5344CB8AC3E}">
        <p14:creationId xmlns:p14="http://schemas.microsoft.com/office/powerpoint/2010/main" val="294470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2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3717</Words>
  <Application>Microsoft Office PowerPoint</Application>
  <PresentationFormat>Breitbild</PresentationFormat>
  <Paragraphs>243</Paragraphs>
  <Slides>25</Slides>
  <Notes>21</Notes>
  <HiddenSlides>0</HiddenSlides>
  <MMClips>25</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25</vt:i4>
      </vt:variant>
    </vt:vector>
  </HeadingPairs>
  <TitlesOfParts>
    <vt:vector size="30" baseType="lpstr">
      <vt:lpstr>Arial</vt:lpstr>
      <vt:lpstr>Calibri</vt:lpstr>
      <vt:lpstr>Calibri Light</vt:lpstr>
      <vt:lpstr>Dreaming Outloud Script Pro</vt:lpstr>
      <vt:lpstr>Office</vt:lpstr>
      <vt:lpstr>PowerPoint-Präsentation</vt:lpstr>
      <vt:lpstr>Täter</vt:lpstr>
      <vt:lpstr>Profiteur</vt:lpstr>
      <vt:lpstr>Klinikum MRI  - München Rechts der ISAR</vt:lpstr>
      <vt:lpstr>Persönliche Google Time Map aus dem Jahr 2017</vt:lpstr>
      <vt:lpstr>Persönliche Map 10. August 2017</vt:lpstr>
      <vt:lpstr>Google Maps Time Line – Die Gefahr</vt:lpstr>
      <vt:lpstr>Hätte Digitalisierung bei Corona geholfen?</vt:lpstr>
      <vt:lpstr>Erosion der Kommunikation</vt:lpstr>
      <vt:lpstr>Phubbing</vt:lpstr>
      <vt:lpstr>Auswirkungen Smartphone auf Jugendliche</vt:lpstr>
      <vt:lpstr>Smartphone und Jugendliche- MultiLife</vt:lpstr>
      <vt:lpstr>Einfluss Smartphone auf Kommunikation</vt:lpstr>
      <vt:lpstr>Die digitale Machtlosigkeit-1</vt:lpstr>
      <vt:lpstr>Die digitale Machtlosigkeit-2</vt:lpstr>
      <vt:lpstr>Die digitale Machtlosigkeit 3</vt:lpstr>
      <vt:lpstr>WBT(Web based Training)</vt:lpstr>
      <vt:lpstr>Zusammenfassung</vt:lpstr>
      <vt:lpstr>Die Gedanken waren frei – Strophe 1</vt:lpstr>
      <vt:lpstr>Die Gedanken waren frei – Strophe 2</vt:lpstr>
      <vt:lpstr>Die Gedanken waren frei – Strophe 3</vt:lpstr>
      <vt:lpstr>Die Gedanken waren frei – Strophe 4</vt:lpstr>
      <vt:lpstr>Links - Bücher</vt:lpstr>
      <vt:lpstr>Links - Videos</vt:lpstr>
      <vt:lpstr>           Links – PerspectiveDaily (PD)  Bemerkung: PD ist frei, lebt aber da total werbefrei, von den Mitgliedern. PD bringt immer ein Problem in der Tiefe, und versucht Lösungen anzubieten. Konstruktiver Journalismus, ist kein Wohlfühljournalismus sondern der Versuch Lösungen anzubieten.  https://perspective-daily.de/article/1638-der-10-punkte-plan-zur-digitalen-muendigkeit/IuSBoX6X  https://perspective-daily.de/article/480-wie-ich-ordnung-in-mein-digitales-leben-gebracht-habe/FkR7HM5j  https://perspective-daily.de/article/1661-das-sind-die-10-gebote-des-internets-sagt-die-evangelische-kirche/IBTOH1W2   https://leena.de/    Leena Simon über digitale Mündigkeit und Ihr Verein Digitalcourage . Konkrete Tipps unter https://muendigkeit.digital/data/DM_Infobroschuere_Ausg2.pdf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klaus@meucht.de</dc:creator>
  <cp:lastModifiedBy>klaus@meucht.de</cp:lastModifiedBy>
  <cp:revision>63</cp:revision>
  <dcterms:created xsi:type="dcterms:W3CDTF">2022-12-04T15:52:00Z</dcterms:created>
  <dcterms:modified xsi:type="dcterms:W3CDTF">2023-02-02T18:10:15Z</dcterms:modified>
</cp:coreProperties>
</file>