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 id="265" r:id="rId9"/>
    <p:sldId id="267" r:id="rId10"/>
    <p:sldId id="266" r:id="rId11"/>
    <p:sldId id="263" r:id="rId12"/>
    <p:sldId id="264"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B36EB-9513-4591-9996-722B049C92D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D2DFF7F-FBBC-4445-A4DF-338E77EBE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E2DCEAD-BB6C-4F50-9934-A495A0C3326E}"/>
              </a:ext>
            </a:extLst>
          </p:cNvPr>
          <p:cNvSpPr>
            <a:spLocks noGrp="1"/>
          </p:cNvSpPr>
          <p:nvPr>
            <p:ph type="dt" sz="half" idx="10"/>
          </p:nvPr>
        </p:nvSpPr>
        <p:spPr/>
        <p:txBody>
          <a:bodyPr/>
          <a:lstStyle/>
          <a:p>
            <a:fld id="{8479CCB9-BDC0-4B4C-8B96-51B051AE7833}" type="datetimeFigureOut">
              <a:rPr lang="de-DE" smtClean="0"/>
              <a:t>30.08.2019</a:t>
            </a:fld>
            <a:endParaRPr lang="de-DE"/>
          </a:p>
        </p:txBody>
      </p:sp>
      <p:sp>
        <p:nvSpPr>
          <p:cNvPr id="5" name="Fußzeilenplatzhalter 4">
            <a:extLst>
              <a:ext uri="{FF2B5EF4-FFF2-40B4-BE49-F238E27FC236}">
                <a16:creationId xmlns:a16="http://schemas.microsoft.com/office/drawing/2014/main" id="{4CCB08AF-0794-4710-9350-03E1E20A715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810C671-5916-4E71-9613-33F31B6E39CE}"/>
              </a:ext>
            </a:extLst>
          </p:cNvPr>
          <p:cNvSpPr>
            <a:spLocks noGrp="1"/>
          </p:cNvSpPr>
          <p:nvPr>
            <p:ph type="sldNum" sz="quarter" idx="12"/>
          </p:nvPr>
        </p:nvSpPr>
        <p:spPr/>
        <p:txBody>
          <a:bodyPr/>
          <a:lstStyle/>
          <a:p>
            <a:fld id="{504C7386-E638-482D-B8AF-AB45D6AA670F}" type="slidenum">
              <a:rPr lang="de-DE" smtClean="0"/>
              <a:t>‹Nr.›</a:t>
            </a:fld>
            <a:endParaRPr lang="de-DE"/>
          </a:p>
        </p:txBody>
      </p:sp>
    </p:spTree>
    <p:extLst>
      <p:ext uri="{BB962C8B-B14F-4D97-AF65-F5344CB8AC3E}">
        <p14:creationId xmlns:p14="http://schemas.microsoft.com/office/powerpoint/2010/main" val="204527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8E4CD-9CAF-456A-930C-A49901C2230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7A77D29-A275-4E1F-B0A9-C8B6884046D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0F0973D-CE87-4EDE-A045-650242F5E27A}"/>
              </a:ext>
            </a:extLst>
          </p:cNvPr>
          <p:cNvSpPr>
            <a:spLocks noGrp="1"/>
          </p:cNvSpPr>
          <p:nvPr>
            <p:ph type="dt" sz="half" idx="10"/>
          </p:nvPr>
        </p:nvSpPr>
        <p:spPr/>
        <p:txBody>
          <a:bodyPr/>
          <a:lstStyle/>
          <a:p>
            <a:fld id="{8479CCB9-BDC0-4B4C-8B96-51B051AE7833}" type="datetimeFigureOut">
              <a:rPr lang="de-DE" smtClean="0"/>
              <a:t>30.08.2019</a:t>
            </a:fld>
            <a:endParaRPr lang="de-DE"/>
          </a:p>
        </p:txBody>
      </p:sp>
      <p:sp>
        <p:nvSpPr>
          <p:cNvPr id="5" name="Fußzeilenplatzhalter 4">
            <a:extLst>
              <a:ext uri="{FF2B5EF4-FFF2-40B4-BE49-F238E27FC236}">
                <a16:creationId xmlns:a16="http://schemas.microsoft.com/office/drawing/2014/main" id="{AD2239C9-FE75-46FE-B76E-7CD85D38ECA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3C0AA15-2666-4C3C-87FA-39164E56E05F}"/>
              </a:ext>
            </a:extLst>
          </p:cNvPr>
          <p:cNvSpPr>
            <a:spLocks noGrp="1"/>
          </p:cNvSpPr>
          <p:nvPr>
            <p:ph type="sldNum" sz="quarter" idx="12"/>
          </p:nvPr>
        </p:nvSpPr>
        <p:spPr/>
        <p:txBody>
          <a:bodyPr/>
          <a:lstStyle/>
          <a:p>
            <a:fld id="{504C7386-E638-482D-B8AF-AB45D6AA670F}" type="slidenum">
              <a:rPr lang="de-DE" smtClean="0"/>
              <a:t>‹Nr.›</a:t>
            </a:fld>
            <a:endParaRPr lang="de-DE"/>
          </a:p>
        </p:txBody>
      </p:sp>
    </p:spTree>
    <p:extLst>
      <p:ext uri="{BB962C8B-B14F-4D97-AF65-F5344CB8AC3E}">
        <p14:creationId xmlns:p14="http://schemas.microsoft.com/office/powerpoint/2010/main" val="319872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EC7CE2E-849A-43D3-A2D2-49D6DCAF974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2F7B711-4D60-4883-AC6E-0F253F6FC91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DF1FA65-C1CE-413D-9FF3-32A0A6C368F6}"/>
              </a:ext>
            </a:extLst>
          </p:cNvPr>
          <p:cNvSpPr>
            <a:spLocks noGrp="1"/>
          </p:cNvSpPr>
          <p:nvPr>
            <p:ph type="dt" sz="half" idx="10"/>
          </p:nvPr>
        </p:nvSpPr>
        <p:spPr/>
        <p:txBody>
          <a:bodyPr/>
          <a:lstStyle/>
          <a:p>
            <a:fld id="{8479CCB9-BDC0-4B4C-8B96-51B051AE7833}" type="datetimeFigureOut">
              <a:rPr lang="de-DE" smtClean="0"/>
              <a:t>30.08.2019</a:t>
            </a:fld>
            <a:endParaRPr lang="de-DE"/>
          </a:p>
        </p:txBody>
      </p:sp>
      <p:sp>
        <p:nvSpPr>
          <p:cNvPr id="5" name="Fußzeilenplatzhalter 4">
            <a:extLst>
              <a:ext uri="{FF2B5EF4-FFF2-40B4-BE49-F238E27FC236}">
                <a16:creationId xmlns:a16="http://schemas.microsoft.com/office/drawing/2014/main" id="{610D7ED8-3ACC-4D13-88EE-A0FF90261B6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D750435-51FB-4054-B5F4-87FB774C7CD2}"/>
              </a:ext>
            </a:extLst>
          </p:cNvPr>
          <p:cNvSpPr>
            <a:spLocks noGrp="1"/>
          </p:cNvSpPr>
          <p:nvPr>
            <p:ph type="sldNum" sz="quarter" idx="12"/>
          </p:nvPr>
        </p:nvSpPr>
        <p:spPr/>
        <p:txBody>
          <a:bodyPr/>
          <a:lstStyle/>
          <a:p>
            <a:fld id="{504C7386-E638-482D-B8AF-AB45D6AA670F}" type="slidenum">
              <a:rPr lang="de-DE" smtClean="0"/>
              <a:t>‹Nr.›</a:t>
            </a:fld>
            <a:endParaRPr lang="de-DE"/>
          </a:p>
        </p:txBody>
      </p:sp>
    </p:spTree>
    <p:extLst>
      <p:ext uri="{BB962C8B-B14F-4D97-AF65-F5344CB8AC3E}">
        <p14:creationId xmlns:p14="http://schemas.microsoft.com/office/powerpoint/2010/main" val="2275652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63EB55-E9DC-4BF8-A12D-2EA73387C3B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1AFFF0E-A2DE-4E44-ACCE-875F133B91A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0055CFB-509F-4310-9FB9-4EC741A95AAA}"/>
              </a:ext>
            </a:extLst>
          </p:cNvPr>
          <p:cNvSpPr>
            <a:spLocks noGrp="1"/>
          </p:cNvSpPr>
          <p:nvPr>
            <p:ph type="dt" sz="half" idx="10"/>
          </p:nvPr>
        </p:nvSpPr>
        <p:spPr/>
        <p:txBody>
          <a:bodyPr/>
          <a:lstStyle/>
          <a:p>
            <a:fld id="{8479CCB9-BDC0-4B4C-8B96-51B051AE7833}" type="datetimeFigureOut">
              <a:rPr lang="de-DE" smtClean="0"/>
              <a:t>30.08.2019</a:t>
            </a:fld>
            <a:endParaRPr lang="de-DE"/>
          </a:p>
        </p:txBody>
      </p:sp>
      <p:sp>
        <p:nvSpPr>
          <p:cNvPr id="5" name="Fußzeilenplatzhalter 4">
            <a:extLst>
              <a:ext uri="{FF2B5EF4-FFF2-40B4-BE49-F238E27FC236}">
                <a16:creationId xmlns:a16="http://schemas.microsoft.com/office/drawing/2014/main" id="{72C02CCB-8381-43EB-AC03-1F862062A10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A0DCFFE-7757-47E7-BB63-3A8510808031}"/>
              </a:ext>
            </a:extLst>
          </p:cNvPr>
          <p:cNvSpPr>
            <a:spLocks noGrp="1"/>
          </p:cNvSpPr>
          <p:nvPr>
            <p:ph type="sldNum" sz="quarter" idx="12"/>
          </p:nvPr>
        </p:nvSpPr>
        <p:spPr/>
        <p:txBody>
          <a:bodyPr/>
          <a:lstStyle/>
          <a:p>
            <a:fld id="{504C7386-E638-482D-B8AF-AB45D6AA670F}" type="slidenum">
              <a:rPr lang="de-DE" smtClean="0"/>
              <a:t>‹Nr.›</a:t>
            </a:fld>
            <a:endParaRPr lang="de-DE"/>
          </a:p>
        </p:txBody>
      </p:sp>
    </p:spTree>
    <p:extLst>
      <p:ext uri="{BB962C8B-B14F-4D97-AF65-F5344CB8AC3E}">
        <p14:creationId xmlns:p14="http://schemas.microsoft.com/office/powerpoint/2010/main" val="163287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10C69-70ED-480F-A540-755174C5468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96B986A-33F2-4394-A640-50A2C09965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B07D677-9AE3-4C97-B42D-ED6837392C8E}"/>
              </a:ext>
            </a:extLst>
          </p:cNvPr>
          <p:cNvSpPr>
            <a:spLocks noGrp="1"/>
          </p:cNvSpPr>
          <p:nvPr>
            <p:ph type="dt" sz="half" idx="10"/>
          </p:nvPr>
        </p:nvSpPr>
        <p:spPr/>
        <p:txBody>
          <a:bodyPr/>
          <a:lstStyle/>
          <a:p>
            <a:fld id="{8479CCB9-BDC0-4B4C-8B96-51B051AE7833}" type="datetimeFigureOut">
              <a:rPr lang="de-DE" smtClean="0"/>
              <a:t>30.08.2019</a:t>
            </a:fld>
            <a:endParaRPr lang="de-DE"/>
          </a:p>
        </p:txBody>
      </p:sp>
      <p:sp>
        <p:nvSpPr>
          <p:cNvPr id="5" name="Fußzeilenplatzhalter 4">
            <a:extLst>
              <a:ext uri="{FF2B5EF4-FFF2-40B4-BE49-F238E27FC236}">
                <a16:creationId xmlns:a16="http://schemas.microsoft.com/office/drawing/2014/main" id="{8353BA4C-011E-4C4C-B565-1230B492E4E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99072EB-A98B-4F90-9EA9-310734A4477F}"/>
              </a:ext>
            </a:extLst>
          </p:cNvPr>
          <p:cNvSpPr>
            <a:spLocks noGrp="1"/>
          </p:cNvSpPr>
          <p:nvPr>
            <p:ph type="sldNum" sz="quarter" idx="12"/>
          </p:nvPr>
        </p:nvSpPr>
        <p:spPr/>
        <p:txBody>
          <a:bodyPr/>
          <a:lstStyle/>
          <a:p>
            <a:fld id="{504C7386-E638-482D-B8AF-AB45D6AA670F}" type="slidenum">
              <a:rPr lang="de-DE" smtClean="0"/>
              <a:t>‹Nr.›</a:t>
            </a:fld>
            <a:endParaRPr lang="de-DE"/>
          </a:p>
        </p:txBody>
      </p:sp>
    </p:spTree>
    <p:extLst>
      <p:ext uri="{BB962C8B-B14F-4D97-AF65-F5344CB8AC3E}">
        <p14:creationId xmlns:p14="http://schemas.microsoft.com/office/powerpoint/2010/main" val="2166480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0701F6-27F5-4D06-A7F0-1352EDB7C09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A063216-A6B6-49D3-AD78-BFD6D1BB4BC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F756E28-0318-4343-9762-B7A5956F41D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89D1FEE-E969-4D71-AFCA-10B5909C9D2B}"/>
              </a:ext>
            </a:extLst>
          </p:cNvPr>
          <p:cNvSpPr>
            <a:spLocks noGrp="1"/>
          </p:cNvSpPr>
          <p:nvPr>
            <p:ph type="dt" sz="half" idx="10"/>
          </p:nvPr>
        </p:nvSpPr>
        <p:spPr/>
        <p:txBody>
          <a:bodyPr/>
          <a:lstStyle/>
          <a:p>
            <a:fld id="{8479CCB9-BDC0-4B4C-8B96-51B051AE7833}" type="datetimeFigureOut">
              <a:rPr lang="de-DE" smtClean="0"/>
              <a:t>30.08.2019</a:t>
            </a:fld>
            <a:endParaRPr lang="de-DE"/>
          </a:p>
        </p:txBody>
      </p:sp>
      <p:sp>
        <p:nvSpPr>
          <p:cNvPr id="6" name="Fußzeilenplatzhalter 5">
            <a:extLst>
              <a:ext uri="{FF2B5EF4-FFF2-40B4-BE49-F238E27FC236}">
                <a16:creationId xmlns:a16="http://schemas.microsoft.com/office/drawing/2014/main" id="{CC6A874B-9685-4F1D-B40F-E2477F5DC9E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494E4E1-574D-4C73-875E-043DF1FBAD09}"/>
              </a:ext>
            </a:extLst>
          </p:cNvPr>
          <p:cNvSpPr>
            <a:spLocks noGrp="1"/>
          </p:cNvSpPr>
          <p:nvPr>
            <p:ph type="sldNum" sz="quarter" idx="12"/>
          </p:nvPr>
        </p:nvSpPr>
        <p:spPr/>
        <p:txBody>
          <a:bodyPr/>
          <a:lstStyle/>
          <a:p>
            <a:fld id="{504C7386-E638-482D-B8AF-AB45D6AA670F}" type="slidenum">
              <a:rPr lang="de-DE" smtClean="0"/>
              <a:t>‹Nr.›</a:t>
            </a:fld>
            <a:endParaRPr lang="de-DE"/>
          </a:p>
        </p:txBody>
      </p:sp>
    </p:spTree>
    <p:extLst>
      <p:ext uri="{BB962C8B-B14F-4D97-AF65-F5344CB8AC3E}">
        <p14:creationId xmlns:p14="http://schemas.microsoft.com/office/powerpoint/2010/main" val="122728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D2D6BD-A32E-45F6-AF01-B613BE28A755}"/>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11B50A2-F604-4FA9-8B94-E0BD155FE1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A521E3-212A-4394-9090-724F7DADFCA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5AE8655-516A-4DC8-AA0F-A3E6356282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4A47D2E-2B2C-46C5-86D5-F77B4E46093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B71835-C02B-4064-9CA4-774BE7C4F183}"/>
              </a:ext>
            </a:extLst>
          </p:cNvPr>
          <p:cNvSpPr>
            <a:spLocks noGrp="1"/>
          </p:cNvSpPr>
          <p:nvPr>
            <p:ph type="dt" sz="half" idx="10"/>
          </p:nvPr>
        </p:nvSpPr>
        <p:spPr/>
        <p:txBody>
          <a:bodyPr/>
          <a:lstStyle/>
          <a:p>
            <a:fld id="{8479CCB9-BDC0-4B4C-8B96-51B051AE7833}" type="datetimeFigureOut">
              <a:rPr lang="de-DE" smtClean="0"/>
              <a:t>30.08.2019</a:t>
            </a:fld>
            <a:endParaRPr lang="de-DE"/>
          </a:p>
        </p:txBody>
      </p:sp>
      <p:sp>
        <p:nvSpPr>
          <p:cNvPr id="8" name="Fußzeilenplatzhalter 7">
            <a:extLst>
              <a:ext uri="{FF2B5EF4-FFF2-40B4-BE49-F238E27FC236}">
                <a16:creationId xmlns:a16="http://schemas.microsoft.com/office/drawing/2014/main" id="{DB2C72CB-137A-4960-BBE6-23EABEC2953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88634DC1-7F8A-444D-8CC6-BD3F44E1B94E}"/>
              </a:ext>
            </a:extLst>
          </p:cNvPr>
          <p:cNvSpPr>
            <a:spLocks noGrp="1"/>
          </p:cNvSpPr>
          <p:nvPr>
            <p:ph type="sldNum" sz="quarter" idx="12"/>
          </p:nvPr>
        </p:nvSpPr>
        <p:spPr/>
        <p:txBody>
          <a:bodyPr/>
          <a:lstStyle/>
          <a:p>
            <a:fld id="{504C7386-E638-482D-B8AF-AB45D6AA670F}" type="slidenum">
              <a:rPr lang="de-DE" smtClean="0"/>
              <a:t>‹Nr.›</a:t>
            </a:fld>
            <a:endParaRPr lang="de-DE"/>
          </a:p>
        </p:txBody>
      </p:sp>
    </p:spTree>
    <p:extLst>
      <p:ext uri="{BB962C8B-B14F-4D97-AF65-F5344CB8AC3E}">
        <p14:creationId xmlns:p14="http://schemas.microsoft.com/office/powerpoint/2010/main" val="2517820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22F3B-BFAE-48C5-B23B-2549B5DD6A6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1D22739-7504-4DBD-9FC5-D6A629A41F3B}"/>
              </a:ext>
            </a:extLst>
          </p:cNvPr>
          <p:cNvSpPr>
            <a:spLocks noGrp="1"/>
          </p:cNvSpPr>
          <p:nvPr>
            <p:ph type="dt" sz="half" idx="10"/>
          </p:nvPr>
        </p:nvSpPr>
        <p:spPr/>
        <p:txBody>
          <a:bodyPr/>
          <a:lstStyle/>
          <a:p>
            <a:fld id="{8479CCB9-BDC0-4B4C-8B96-51B051AE7833}" type="datetimeFigureOut">
              <a:rPr lang="de-DE" smtClean="0"/>
              <a:t>30.08.2019</a:t>
            </a:fld>
            <a:endParaRPr lang="de-DE"/>
          </a:p>
        </p:txBody>
      </p:sp>
      <p:sp>
        <p:nvSpPr>
          <p:cNvPr id="4" name="Fußzeilenplatzhalter 3">
            <a:extLst>
              <a:ext uri="{FF2B5EF4-FFF2-40B4-BE49-F238E27FC236}">
                <a16:creationId xmlns:a16="http://schemas.microsoft.com/office/drawing/2014/main" id="{4B48B1B7-570E-47B6-8CFD-A39084CC1C0F}"/>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455AB24-B017-48F4-B1F1-3E96D350088B}"/>
              </a:ext>
            </a:extLst>
          </p:cNvPr>
          <p:cNvSpPr>
            <a:spLocks noGrp="1"/>
          </p:cNvSpPr>
          <p:nvPr>
            <p:ph type="sldNum" sz="quarter" idx="12"/>
          </p:nvPr>
        </p:nvSpPr>
        <p:spPr/>
        <p:txBody>
          <a:bodyPr/>
          <a:lstStyle/>
          <a:p>
            <a:fld id="{504C7386-E638-482D-B8AF-AB45D6AA670F}" type="slidenum">
              <a:rPr lang="de-DE" smtClean="0"/>
              <a:t>‹Nr.›</a:t>
            </a:fld>
            <a:endParaRPr lang="de-DE"/>
          </a:p>
        </p:txBody>
      </p:sp>
    </p:spTree>
    <p:extLst>
      <p:ext uri="{BB962C8B-B14F-4D97-AF65-F5344CB8AC3E}">
        <p14:creationId xmlns:p14="http://schemas.microsoft.com/office/powerpoint/2010/main" val="58727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B08D83C-A7F6-4FB7-81C2-0B27363F7211}"/>
              </a:ext>
            </a:extLst>
          </p:cNvPr>
          <p:cNvSpPr>
            <a:spLocks noGrp="1"/>
          </p:cNvSpPr>
          <p:nvPr>
            <p:ph type="dt" sz="half" idx="10"/>
          </p:nvPr>
        </p:nvSpPr>
        <p:spPr/>
        <p:txBody>
          <a:bodyPr/>
          <a:lstStyle/>
          <a:p>
            <a:fld id="{8479CCB9-BDC0-4B4C-8B96-51B051AE7833}" type="datetimeFigureOut">
              <a:rPr lang="de-DE" smtClean="0"/>
              <a:t>30.08.2019</a:t>
            </a:fld>
            <a:endParaRPr lang="de-DE"/>
          </a:p>
        </p:txBody>
      </p:sp>
      <p:sp>
        <p:nvSpPr>
          <p:cNvPr id="3" name="Fußzeilenplatzhalter 2">
            <a:extLst>
              <a:ext uri="{FF2B5EF4-FFF2-40B4-BE49-F238E27FC236}">
                <a16:creationId xmlns:a16="http://schemas.microsoft.com/office/drawing/2014/main" id="{05E66DF7-EAFA-4C81-A053-491D4626E0C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B415666-D75C-44F3-BD76-40D6F702C9C2}"/>
              </a:ext>
            </a:extLst>
          </p:cNvPr>
          <p:cNvSpPr>
            <a:spLocks noGrp="1"/>
          </p:cNvSpPr>
          <p:nvPr>
            <p:ph type="sldNum" sz="quarter" idx="12"/>
          </p:nvPr>
        </p:nvSpPr>
        <p:spPr/>
        <p:txBody>
          <a:bodyPr/>
          <a:lstStyle/>
          <a:p>
            <a:fld id="{504C7386-E638-482D-B8AF-AB45D6AA670F}" type="slidenum">
              <a:rPr lang="de-DE" smtClean="0"/>
              <a:t>‹Nr.›</a:t>
            </a:fld>
            <a:endParaRPr lang="de-DE"/>
          </a:p>
        </p:txBody>
      </p:sp>
    </p:spTree>
    <p:extLst>
      <p:ext uri="{BB962C8B-B14F-4D97-AF65-F5344CB8AC3E}">
        <p14:creationId xmlns:p14="http://schemas.microsoft.com/office/powerpoint/2010/main" val="7478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0042D8-341B-45FE-BF9C-20C377D83B5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753B951-5D46-41FC-9180-999785C2A5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1EE688D3-542E-449B-B02D-F25CA8643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9E07C81-DA99-48B7-9AD8-AAA50A44893D}"/>
              </a:ext>
            </a:extLst>
          </p:cNvPr>
          <p:cNvSpPr>
            <a:spLocks noGrp="1"/>
          </p:cNvSpPr>
          <p:nvPr>
            <p:ph type="dt" sz="half" idx="10"/>
          </p:nvPr>
        </p:nvSpPr>
        <p:spPr/>
        <p:txBody>
          <a:bodyPr/>
          <a:lstStyle/>
          <a:p>
            <a:fld id="{8479CCB9-BDC0-4B4C-8B96-51B051AE7833}" type="datetimeFigureOut">
              <a:rPr lang="de-DE" smtClean="0"/>
              <a:t>30.08.2019</a:t>
            </a:fld>
            <a:endParaRPr lang="de-DE"/>
          </a:p>
        </p:txBody>
      </p:sp>
      <p:sp>
        <p:nvSpPr>
          <p:cNvPr id="6" name="Fußzeilenplatzhalter 5">
            <a:extLst>
              <a:ext uri="{FF2B5EF4-FFF2-40B4-BE49-F238E27FC236}">
                <a16:creationId xmlns:a16="http://schemas.microsoft.com/office/drawing/2014/main" id="{26F5E882-B25E-4FD1-AFCC-5BC071E5FA7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DC5D56C-B578-4EF5-A14D-CBD6A634028E}"/>
              </a:ext>
            </a:extLst>
          </p:cNvPr>
          <p:cNvSpPr>
            <a:spLocks noGrp="1"/>
          </p:cNvSpPr>
          <p:nvPr>
            <p:ph type="sldNum" sz="quarter" idx="12"/>
          </p:nvPr>
        </p:nvSpPr>
        <p:spPr/>
        <p:txBody>
          <a:bodyPr/>
          <a:lstStyle/>
          <a:p>
            <a:fld id="{504C7386-E638-482D-B8AF-AB45D6AA670F}" type="slidenum">
              <a:rPr lang="de-DE" smtClean="0"/>
              <a:t>‹Nr.›</a:t>
            </a:fld>
            <a:endParaRPr lang="de-DE"/>
          </a:p>
        </p:txBody>
      </p:sp>
    </p:spTree>
    <p:extLst>
      <p:ext uri="{BB962C8B-B14F-4D97-AF65-F5344CB8AC3E}">
        <p14:creationId xmlns:p14="http://schemas.microsoft.com/office/powerpoint/2010/main" val="3011080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A8741E-DA85-49B6-BDAF-98D8540B0C1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E042D63-F136-45D5-A8EE-792A021071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FCD23D2-6133-419F-AC71-38C2DE9DF3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844A5ED-17D2-4ABF-A22D-88520D32A9BB}"/>
              </a:ext>
            </a:extLst>
          </p:cNvPr>
          <p:cNvSpPr>
            <a:spLocks noGrp="1"/>
          </p:cNvSpPr>
          <p:nvPr>
            <p:ph type="dt" sz="half" idx="10"/>
          </p:nvPr>
        </p:nvSpPr>
        <p:spPr/>
        <p:txBody>
          <a:bodyPr/>
          <a:lstStyle/>
          <a:p>
            <a:fld id="{8479CCB9-BDC0-4B4C-8B96-51B051AE7833}" type="datetimeFigureOut">
              <a:rPr lang="de-DE" smtClean="0"/>
              <a:t>30.08.2019</a:t>
            </a:fld>
            <a:endParaRPr lang="de-DE"/>
          </a:p>
        </p:txBody>
      </p:sp>
      <p:sp>
        <p:nvSpPr>
          <p:cNvPr id="6" name="Fußzeilenplatzhalter 5">
            <a:extLst>
              <a:ext uri="{FF2B5EF4-FFF2-40B4-BE49-F238E27FC236}">
                <a16:creationId xmlns:a16="http://schemas.microsoft.com/office/drawing/2014/main" id="{067B3507-C28B-4734-ADBC-44378474880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07A8DD-49C7-4853-8871-E3ACDD3E6AF0}"/>
              </a:ext>
            </a:extLst>
          </p:cNvPr>
          <p:cNvSpPr>
            <a:spLocks noGrp="1"/>
          </p:cNvSpPr>
          <p:nvPr>
            <p:ph type="sldNum" sz="quarter" idx="12"/>
          </p:nvPr>
        </p:nvSpPr>
        <p:spPr/>
        <p:txBody>
          <a:bodyPr/>
          <a:lstStyle/>
          <a:p>
            <a:fld id="{504C7386-E638-482D-B8AF-AB45D6AA670F}" type="slidenum">
              <a:rPr lang="de-DE" smtClean="0"/>
              <a:t>‹Nr.›</a:t>
            </a:fld>
            <a:endParaRPr lang="de-DE"/>
          </a:p>
        </p:txBody>
      </p:sp>
    </p:spTree>
    <p:extLst>
      <p:ext uri="{BB962C8B-B14F-4D97-AF65-F5344CB8AC3E}">
        <p14:creationId xmlns:p14="http://schemas.microsoft.com/office/powerpoint/2010/main" val="283477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4D312D5-B265-43FF-B18C-A44C77D552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B06B3AD-8A07-45AD-9738-10ABE45BD9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E71CFD-5750-464E-BE6F-F0092345FA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9CCB9-BDC0-4B4C-8B96-51B051AE7833}" type="datetimeFigureOut">
              <a:rPr lang="de-DE" smtClean="0"/>
              <a:t>30.08.2019</a:t>
            </a:fld>
            <a:endParaRPr lang="de-DE"/>
          </a:p>
        </p:txBody>
      </p:sp>
      <p:sp>
        <p:nvSpPr>
          <p:cNvPr id="5" name="Fußzeilenplatzhalter 4">
            <a:extLst>
              <a:ext uri="{FF2B5EF4-FFF2-40B4-BE49-F238E27FC236}">
                <a16:creationId xmlns:a16="http://schemas.microsoft.com/office/drawing/2014/main" id="{3B0907D1-2386-411D-B1AE-2784F9CF41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CD53EC8-AB19-4B4E-898D-39A924A2B0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C7386-E638-482D-B8AF-AB45D6AA670F}" type="slidenum">
              <a:rPr lang="de-DE" smtClean="0"/>
              <a:t>‹Nr.›</a:t>
            </a:fld>
            <a:endParaRPr lang="de-DE"/>
          </a:p>
        </p:txBody>
      </p:sp>
    </p:spTree>
    <p:extLst>
      <p:ext uri="{BB962C8B-B14F-4D97-AF65-F5344CB8AC3E}">
        <p14:creationId xmlns:p14="http://schemas.microsoft.com/office/powerpoint/2010/main" val="1916142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ucht.de/klaus/cocodil/cocodil.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ucht.de/klaus/cocodil/cocodil.htm"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ucht.de/klaus/cocodil/cocodil.htm" TargetMode="Externa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ucht.de/klaus/cocodil/cocodil.htm" TargetMode="External"/><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ucht.de/klaus/cocodil/cocodil.ht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ucht.de/klaus/cocodil/cocodil.ht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ucht.de/klaus/cocodil/cocodil.ht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ucht.de/klaus/cocodil/cocodil.htm"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ucht.de/klaus/cocodil/cocodil.htm" TargetMode="Externa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ucht.de/klaus/cocodil/cocodil.htm"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ucht.de/klaus/cocodil/cocodil.htm"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ucht.de/klaus/cocodil/cocodil.htm"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C243C-476B-44DA-8497-9389CE00E200}"/>
              </a:ext>
            </a:extLst>
          </p:cNvPr>
          <p:cNvSpPr>
            <a:spLocks noGrp="1"/>
          </p:cNvSpPr>
          <p:nvPr>
            <p:ph type="ctrTitle"/>
          </p:nvPr>
        </p:nvSpPr>
        <p:spPr/>
        <p:txBody>
          <a:bodyPr/>
          <a:lstStyle/>
          <a:p>
            <a:r>
              <a:rPr lang="de-DE" dirty="0"/>
              <a:t>Warum Software Architektur?</a:t>
            </a:r>
          </a:p>
        </p:txBody>
      </p:sp>
      <p:sp>
        <p:nvSpPr>
          <p:cNvPr id="3" name="Untertitel 2">
            <a:extLst>
              <a:ext uri="{FF2B5EF4-FFF2-40B4-BE49-F238E27FC236}">
                <a16:creationId xmlns:a16="http://schemas.microsoft.com/office/drawing/2014/main" id="{5F707D68-C1DE-4FA8-A0C9-7760DF4D967F}"/>
              </a:ext>
            </a:extLst>
          </p:cNvPr>
          <p:cNvSpPr>
            <a:spLocks noGrp="1"/>
          </p:cNvSpPr>
          <p:nvPr>
            <p:ph type="subTitle" idx="1"/>
          </p:nvPr>
        </p:nvSpPr>
        <p:spPr/>
        <p:txBody>
          <a:bodyPr/>
          <a:lstStyle/>
          <a:p>
            <a:r>
              <a:rPr lang="de-DE" dirty="0" err="1"/>
              <a:t>by</a:t>
            </a:r>
            <a:r>
              <a:rPr lang="de-DE" dirty="0"/>
              <a:t> Klaus Meucht 27.08.2019</a:t>
            </a:r>
          </a:p>
        </p:txBody>
      </p:sp>
      <p:pic>
        <p:nvPicPr>
          <p:cNvPr id="4" name="Grafik 3">
            <a:hlinkClick r:id="rId2"/>
            <a:extLst>
              <a:ext uri="{FF2B5EF4-FFF2-40B4-BE49-F238E27FC236}">
                <a16:creationId xmlns:a16="http://schemas.microsoft.com/office/drawing/2014/main" id="{43758187-CDA3-4109-8081-613C7B4D18C1}"/>
              </a:ext>
            </a:extLst>
          </p:cNvPr>
          <p:cNvPicPr>
            <a:picLocks noChangeAspect="1"/>
          </p:cNvPicPr>
          <p:nvPr/>
        </p:nvPicPr>
        <p:blipFill>
          <a:blip r:embed="rId3"/>
          <a:stretch>
            <a:fillRect/>
          </a:stretch>
        </p:blipFill>
        <p:spPr>
          <a:xfrm>
            <a:off x="10877477" y="6291230"/>
            <a:ext cx="1047896" cy="466790"/>
          </a:xfrm>
          <a:prstGeom prst="rect">
            <a:avLst/>
          </a:prstGeom>
        </p:spPr>
      </p:pic>
    </p:spTree>
    <p:extLst>
      <p:ext uri="{BB962C8B-B14F-4D97-AF65-F5344CB8AC3E}">
        <p14:creationId xmlns:p14="http://schemas.microsoft.com/office/powerpoint/2010/main" val="121365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hlinkClick r:id="rId2"/>
            <a:extLst>
              <a:ext uri="{FF2B5EF4-FFF2-40B4-BE49-F238E27FC236}">
                <a16:creationId xmlns:a16="http://schemas.microsoft.com/office/drawing/2014/main" id="{43758187-CDA3-4109-8081-613C7B4D18C1}"/>
              </a:ext>
            </a:extLst>
          </p:cNvPr>
          <p:cNvPicPr>
            <a:picLocks noChangeAspect="1"/>
          </p:cNvPicPr>
          <p:nvPr/>
        </p:nvPicPr>
        <p:blipFill>
          <a:blip r:embed="rId3"/>
          <a:stretch>
            <a:fillRect/>
          </a:stretch>
        </p:blipFill>
        <p:spPr>
          <a:xfrm>
            <a:off x="10877477" y="6291230"/>
            <a:ext cx="1047896" cy="466790"/>
          </a:xfrm>
          <a:prstGeom prst="rect">
            <a:avLst/>
          </a:prstGeom>
        </p:spPr>
      </p:pic>
      <p:sp>
        <p:nvSpPr>
          <p:cNvPr id="10" name="Untertitel 5">
            <a:extLst>
              <a:ext uri="{FF2B5EF4-FFF2-40B4-BE49-F238E27FC236}">
                <a16:creationId xmlns:a16="http://schemas.microsoft.com/office/drawing/2014/main" id="{AE0D55B0-E672-4336-82FE-D18006038526}"/>
              </a:ext>
            </a:extLst>
          </p:cNvPr>
          <p:cNvSpPr txBox="1">
            <a:spLocks/>
          </p:cNvSpPr>
          <p:nvPr/>
        </p:nvSpPr>
        <p:spPr>
          <a:xfrm>
            <a:off x="2044263" y="937703"/>
            <a:ext cx="7508109" cy="6780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4000" b="1" dirty="0"/>
              <a:t>Lösungsidee 2</a:t>
            </a:r>
          </a:p>
        </p:txBody>
      </p:sp>
      <p:sp>
        <p:nvSpPr>
          <p:cNvPr id="5" name="Textfeld 4">
            <a:extLst>
              <a:ext uri="{FF2B5EF4-FFF2-40B4-BE49-F238E27FC236}">
                <a16:creationId xmlns:a16="http://schemas.microsoft.com/office/drawing/2014/main" id="{4D169AD9-27D8-4727-8121-316C50B74C6A}"/>
              </a:ext>
            </a:extLst>
          </p:cNvPr>
          <p:cNvSpPr txBox="1"/>
          <p:nvPr/>
        </p:nvSpPr>
        <p:spPr>
          <a:xfrm>
            <a:off x="5638800" y="2971800"/>
            <a:ext cx="914400" cy="914400"/>
          </a:xfrm>
          <a:prstGeom prst="rect">
            <a:avLst/>
          </a:prstGeom>
          <a:noFill/>
        </p:spPr>
        <p:txBody>
          <a:bodyPr wrap="square" rtlCol="0">
            <a:spAutoFit/>
          </a:bodyPr>
          <a:lstStyle/>
          <a:p>
            <a:endParaRPr lang="de-DE" dirty="0"/>
          </a:p>
        </p:txBody>
      </p:sp>
      <p:sp>
        <p:nvSpPr>
          <p:cNvPr id="6" name="Textfeld 5">
            <a:extLst>
              <a:ext uri="{FF2B5EF4-FFF2-40B4-BE49-F238E27FC236}">
                <a16:creationId xmlns:a16="http://schemas.microsoft.com/office/drawing/2014/main" id="{916FF582-CA52-4236-9AAD-00E5DCCBA179}"/>
              </a:ext>
            </a:extLst>
          </p:cNvPr>
          <p:cNvSpPr txBox="1"/>
          <p:nvPr/>
        </p:nvSpPr>
        <p:spPr>
          <a:xfrm flipH="1">
            <a:off x="2044263" y="4695825"/>
            <a:ext cx="5982535" cy="369332"/>
          </a:xfrm>
          <a:prstGeom prst="rect">
            <a:avLst/>
          </a:prstGeom>
          <a:noFill/>
        </p:spPr>
        <p:txBody>
          <a:bodyPr wrap="square" rtlCol="0">
            <a:spAutoFit/>
          </a:bodyPr>
          <a:lstStyle/>
          <a:p>
            <a:r>
              <a:rPr lang="de-DE" dirty="0"/>
              <a:t>Baustein S passt fachlich nicht in Modul B herein</a:t>
            </a:r>
          </a:p>
        </p:txBody>
      </p:sp>
      <p:pic>
        <p:nvPicPr>
          <p:cNvPr id="7" name="Grafik 6">
            <a:extLst>
              <a:ext uri="{FF2B5EF4-FFF2-40B4-BE49-F238E27FC236}">
                <a16:creationId xmlns:a16="http://schemas.microsoft.com/office/drawing/2014/main" id="{25C077CC-8DC9-4298-94FC-A9977A893088}"/>
              </a:ext>
            </a:extLst>
          </p:cNvPr>
          <p:cNvPicPr>
            <a:picLocks noChangeAspect="1"/>
          </p:cNvPicPr>
          <p:nvPr/>
        </p:nvPicPr>
        <p:blipFill>
          <a:blip r:embed="rId4"/>
          <a:stretch>
            <a:fillRect/>
          </a:stretch>
        </p:blipFill>
        <p:spPr>
          <a:xfrm>
            <a:off x="2019300" y="1922015"/>
            <a:ext cx="3619500" cy="2286000"/>
          </a:xfrm>
          <a:prstGeom prst="rect">
            <a:avLst/>
          </a:prstGeom>
        </p:spPr>
      </p:pic>
    </p:spTree>
    <p:extLst>
      <p:ext uri="{BB962C8B-B14F-4D97-AF65-F5344CB8AC3E}">
        <p14:creationId xmlns:p14="http://schemas.microsoft.com/office/powerpoint/2010/main" val="3821152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hlinkClick r:id="rId2"/>
            <a:extLst>
              <a:ext uri="{FF2B5EF4-FFF2-40B4-BE49-F238E27FC236}">
                <a16:creationId xmlns:a16="http://schemas.microsoft.com/office/drawing/2014/main" id="{43758187-CDA3-4109-8081-613C7B4D18C1}"/>
              </a:ext>
            </a:extLst>
          </p:cNvPr>
          <p:cNvPicPr>
            <a:picLocks noChangeAspect="1"/>
          </p:cNvPicPr>
          <p:nvPr/>
        </p:nvPicPr>
        <p:blipFill>
          <a:blip r:embed="rId3"/>
          <a:stretch>
            <a:fillRect/>
          </a:stretch>
        </p:blipFill>
        <p:spPr>
          <a:xfrm>
            <a:off x="10877477" y="6291230"/>
            <a:ext cx="1047896" cy="466790"/>
          </a:xfrm>
          <a:prstGeom prst="rect">
            <a:avLst/>
          </a:prstGeom>
        </p:spPr>
      </p:pic>
      <p:sp>
        <p:nvSpPr>
          <p:cNvPr id="10" name="Untertitel 5">
            <a:extLst>
              <a:ext uri="{FF2B5EF4-FFF2-40B4-BE49-F238E27FC236}">
                <a16:creationId xmlns:a16="http://schemas.microsoft.com/office/drawing/2014/main" id="{AE0D55B0-E672-4336-82FE-D18006038526}"/>
              </a:ext>
            </a:extLst>
          </p:cNvPr>
          <p:cNvSpPr txBox="1">
            <a:spLocks/>
          </p:cNvSpPr>
          <p:nvPr/>
        </p:nvSpPr>
        <p:spPr>
          <a:xfrm>
            <a:off x="2044263" y="937703"/>
            <a:ext cx="7508109" cy="6780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4000" b="1" dirty="0"/>
              <a:t>Positives Beispiel</a:t>
            </a:r>
          </a:p>
        </p:txBody>
      </p:sp>
      <p:pic>
        <p:nvPicPr>
          <p:cNvPr id="3" name="Grafik 2">
            <a:extLst>
              <a:ext uri="{FF2B5EF4-FFF2-40B4-BE49-F238E27FC236}">
                <a16:creationId xmlns:a16="http://schemas.microsoft.com/office/drawing/2014/main" id="{B4EA6996-6D4C-4AD3-963B-38888198B057}"/>
              </a:ext>
            </a:extLst>
          </p:cNvPr>
          <p:cNvPicPr>
            <a:picLocks noChangeAspect="1"/>
          </p:cNvPicPr>
          <p:nvPr/>
        </p:nvPicPr>
        <p:blipFill>
          <a:blip r:embed="rId4"/>
          <a:stretch>
            <a:fillRect/>
          </a:stretch>
        </p:blipFill>
        <p:spPr>
          <a:xfrm>
            <a:off x="2044263" y="1615737"/>
            <a:ext cx="5982535" cy="2600688"/>
          </a:xfrm>
          <a:prstGeom prst="rect">
            <a:avLst/>
          </a:prstGeom>
        </p:spPr>
      </p:pic>
      <p:sp>
        <p:nvSpPr>
          <p:cNvPr id="5" name="Textfeld 4">
            <a:extLst>
              <a:ext uri="{FF2B5EF4-FFF2-40B4-BE49-F238E27FC236}">
                <a16:creationId xmlns:a16="http://schemas.microsoft.com/office/drawing/2014/main" id="{4D169AD9-27D8-4727-8121-316C50B74C6A}"/>
              </a:ext>
            </a:extLst>
          </p:cNvPr>
          <p:cNvSpPr txBox="1"/>
          <p:nvPr/>
        </p:nvSpPr>
        <p:spPr>
          <a:xfrm>
            <a:off x="5638800" y="2971800"/>
            <a:ext cx="914400" cy="914400"/>
          </a:xfrm>
          <a:prstGeom prst="rect">
            <a:avLst/>
          </a:prstGeom>
          <a:noFill/>
        </p:spPr>
        <p:txBody>
          <a:bodyPr wrap="square" rtlCol="0">
            <a:spAutoFit/>
          </a:bodyPr>
          <a:lstStyle/>
          <a:p>
            <a:endParaRPr lang="de-DE" dirty="0"/>
          </a:p>
        </p:txBody>
      </p:sp>
      <p:sp>
        <p:nvSpPr>
          <p:cNvPr id="6" name="Textfeld 5">
            <a:extLst>
              <a:ext uri="{FF2B5EF4-FFF2-40B4-BE49-F238E27FC236}">
                <a16:creationId xmlns:a16="http://schemas.microsoft.com/office/drawing/2014/main" id="{916FF582-CA52-4236-9AAD-00E5DCCBA179}"/>
              </a:ext>
            </a:extLst>
          </p:cNvPr>
          <p:cNvSpPr txBox="1"/>
          <p:nvPr/>
        </p:nvSpPr>
        <p:spPr>
          <a:xfrm flipH="1">
            <a:off x="2044263" y="4695825"/>
            <a:ext cx="5982535" cy="923330"/>
          </a:xfrm>
          <a:prstGeom prst="rect">
            <a:avLst/>
          </a:prstGeom>
          <a:noFill/>
        </p:spPr>
        <p:txBody>
          <a:bodyPr wrap="square" rtlCol="0">
            <a:spAutoFit/>
          </a:bodyPr>
          <a:lstStyle/>
          <a:p>
            <a:r>
              <a:rPr lang="de-DE" dirty="0"/>
              <a:t>Lose Kopplung von Modul Kern zu Modul Bürste, da die Abhängigkeit zu einer Schnittstelle existiert und nicht zu konkreten Bürsten.  </a:t>
            </a:r>
          </a:p>
        </p:txBody>
      </p:sp>
    </p:spTree>
    <p:extLst>
      <p:ext uri="{BB962C8B-B14F-4D97-AF65-F5344CB8AC3E}">
        <p14:creationId xmlns:p14="http://schemas.microsoft.com/office/powerpoint/2010/main" val="3832318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hlinkClick r:id="rId2"/>
            <a:extLst>
              <a:ext uri="{FF2B5EF4-FFF2-40B4-BE49-F238E27FC236}">
                <a16:creationId xmlns:a16="http://schemas.microsoft.com/office/drawing/2014/main" id="{43758187-CDA3-4109-8081-613C7B4D18C1}"/>
              </a:ext>
            </a:extLst>
          </p:cNvPr>
          <p:cNvPicPr>
            <a:picLocks noChangeAspect="1"/>
          </p:cNvPicPr>
          <p:nvPr/>
        </p:nvPicPr>
        <p:blipFill>
          <a:blip r:embed="rId3"/>
          <a:stretch>
            <a:fillRect/>
          </a:stretch>
        </p:blipFill>
        <p:spPr>
          <a:xfrm>
            <a:off x="10877477" y="6291230"/>
            <a:ext cx="1047896" cy="466790"/>
          </a:xfrm>
          <a:prstGeom prst="rect">
            <a:avLst/>
          </a:prstGeom>
        </p:spPr>
      </p:pic>
      <p:sp>
        <p:nvSpPr>
          <p:cNvPr id="10" name="Untertitel 5">
            <a:extLst>
              <a:ext uri="{FF2B5EF4-FFF2-40B4-BE49-F238E27FC236}">
                <a16:creationId xmlns:a16="http://schemas.microsoft.com/office/drawing/2014/main" id="{AE0D55B0-E672-4336-82FE-D18006038526}"/>
              </a:ext>
            </a:extLst>
          </p:cNvPr>
          <p:cNvSpPr txBox="1">
            <a:spLocks/>
          </p:cNvSpPr>
          <p:nvPr/>
        </p:nvSpPr>
        <p:spPr>
          <a:xfrm>
            <a:off x="2044263" y="937703"/>
            <a:ext cx="7508109" cy="6780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4000" b="1" dirty="0"/>
              <a:t>Negatives Beispiel</a:t>
            </a:r>
          </a:p>
        </p:txBody>
      </p:sp>
      <p:sp>
        <p:nvSpPr>
          <p:cNvPr id="5" name="Textfeld 4">
            <a:extLst>
              <a:ext uri="{FF2B5EF4-FFF2-40B4-BE49-F238E27FC236}">
                <a16:creationId xmlns:a16="http://schemas.microsoft.com/office/drawing/2014/main" id="{4D169AD9-27D8-4727-8121-316C50B74C6A}"/>
              </a:ext>
            </a:extLst>
          </p:cNvPr>
          <p:cNvSpPr txBox="1"/>
          <p:nvPr/>
        </p:nvSpPr>
        <p:spPr>
          <a:xfrm>
            <a:off x="5638800" y="2971800"/>
            <a:ext cx="914400" cy="914400"/>
          </a:xfrm>
          <a:prstGeom prst="rect">
            <a:avLst/>
          </a:prstGeom>
          <a:noFill/>
        </p:spPr>
        <p:txBody>
          <a:bodyPr wrap="square" rtlCol="0">
            <a:spAutoFit/>
          </a:bodyPr>
          <a:lstStyle/>
          <a:p>
            <a:endParaRPr lang="de-DE" dirty="0"/>
          </a:p>
        </p:txBody>
      </p:sp>
      <p:pic>
        <p:nvPicPr>
          <p:cNvPr id="7" name="Grafik 6">
            <a:extLst>
              <a:ext uri="{FF2B5EF4-FFF2-40B4-BE49-F238E27FC236}">
                <a16:creationId xmlns:a16="http://schemas.microsoft.com/office/drawing/2014/main" id="{0281E20D-615C-43A3-B3DB-FF6AA35A7D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550" y="1866900"/>
            <a:ext cx="1472708" cy="4762500"/>
          </a:xfrm>
          <a:prstGeom prst="rect">
            <a:avLst/>
          </a:prstGeom>
        </p:spPr>
      </p:pic>
      <p:sp>
        <p:nvSpPr>
          <p:cNvPr id="8" name="Textfeld 7">
            <a:extLst>
              <a:ext uri="{FF2B5EF4-FFF2-40B4-BE49-F238E27FC236}">
                <a16:creationId xmlns:a16="http://schemas.microsoft.com/office/drawing/2014/main" id="{740B4405-A67D-4B6F-8324-4EF1511F2F72}"/>
              </a:ext>
            </a:extLst>
          </p:cNvPr>
          <p:cNvSpPr txBox="1"/>
          <p:nvPr/>
        </p:nvSpPr>
        <p:spPr>
          <a:xfrm>
            <a:off x="4514850" y="1885950"/>
            <a:ext cx="5857875" cy="2862322"/>
          </a:xfrm>
          <a:prstGeom prst="rect">
            <a:avLst/>
          </a:prstGeom>
          <a:noFill/>
        </p:spPr>
        <p:txBody>
          <a:bodyPr wrap="square" rtlCol="0">
            <a:spAutoFit/>
          </a:bodyPr>
          <a:lstStyle/>
          <a:p>
            <a:pPr marL="285750" indent="-285750">
              <a:buFont typeface="Arial" panose="020B0604020202020204" pitchFamily="34" charset="0"/>
              <a:buChar char="•"/>
            </a:pPr>
            <a:r>
              <a:rPr lang="de-DE" dirty="0"/>
              <a:t>Akku ist fest verbaut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Akku ist </a:t>
            </a:r>
            <a:r>
              <a:rPr lang="de-DE" dirty="0" err="1"/>
              <a:t>Verschleissteil</a:t>
            </a:r>
            <a:endParaRPr lang="de-DE" dirty="0"/>
          </a:p>
          <a:p>
            <a:pPr marL="285750" indent="-285750">
              <a:buFont typeface="Arial" panose="020B0604020202020204" pitchFamily="34" charset="0"/>
              <a:buChar char="•"/>
            </a:pPr>
            <a:r>
              <a:rPr lang="de-DE" dirty="0"/>
              <a:t>Kunde wird gezwungen neue Zahnbürste zu kaufen, sobald Akku defekt ist</a:t>
            </a:r>
          </a:p>
          <a:p>
            <a:pPr marL="285750" indent="-285750">
              <a:buFont typeface="Arial" panose="020B0604020202020204" pitchFamily="34" charset="0"/>
              <a:buChar char="•"/>
            </a:pPr>
            <a:r>
              <a:rPr lang="de-DE" dirty="0"/>
              <a:t>Verdacht auf geplanter </a:t>
            </a:r>
            <a:r>
              <a:rPr lang="de-DE" dirty="0" err="1"/>
              <a:t>Obsoleszens</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Streitbar ob es betriebswirtschaftlich sinnvoll ist. Volkswirtschaftlich und ökologisch ist dies sicherlich schädlich.</a:t>
            </a:r>
          </a:p>
        </p:txBody>
      </p:sp>
      <p:sp>
        <p:nvSpPr>
          <p:cNvPr id="9" name="Textfeld 8">
            <a:extLst>
              <a:ext uri="{FF2B5EF4-FFF2-40B4-BE49-F238E27FC236}">
                <a16:creationId xmlns:a16="http://schemas.microsoft.com/office/drawing/2014/main" id="{DCCF6370-2860-493E-83C7-6E1B9706EA8B}"/>
              </a:ext>
            </a:extLst>
          </p:cNvPr>
          <p:cNvSpPr txBox="1"/>
          <p:nvPr/>
        </p:nvSpPr>
        <p:spPr>
          <a:xfrm>
            <a:off x="4873316" y="4972050"/>
            <a:ext cx="5140942" cy="1754326"/>
          </a:xfrm>
          <a:prstGeom prst="rect">
            <a:avLst/>
          </a:prstGeom>
          <a:noFill/>
        </p:spPr>
        <p:txBody>
          <a:bodyPr wrap="square" rtlCol="0">
            <a:spAutoFit/>
          </a:bodyPr>
          <a:lstStyle/>
          <a:p>
            <a:pPr marL="285750" indent="-285750">
              <a:buFont typeface="Arial" panose="020B0604020202020204" pitchFamily="34" charset="0"/>
              <a:buChar char="•"/>
            </a:pPr>
            <a:r>
              <a:rPr lang="de-DE" dirty="0"/>
              <a:t>Problem schwieriger Testbarkeit</a:t>
            </a:r>
          </a:p>
          <a:p>
            <a:pPr marL="285750" indent="-285750">
              <a:buFont typeface="Arial" panose="020B0604020202020204" pitchFamily="34" charset="0"/>
              <a:buChar char="•"/>
            </a:pPr>
            <a:r>
              <a:rPr lang="de-DE" dirty="0"/>
              <a:t>Deshalb verwenden Anhänger agiler Methoden testgetriebene Entwicklung. D.h. Testbarkeit ist eine Frage des Designs</a:t>
            </a:r>
          </a:p>
          <a:p>
            <a:pPr marL="285750" indent="-285750">
              <a:buFont typeface="Arial" panose="020B0604020202020204" pitchFamily="34" charset="0"/>
              <a:buChar char="•"/>
            </a:pPr>
            <a:endParaRPr lang="de-DE" dirty="0"/>
          </a:p>
          <a:p>
            <a:endParaRPr lang="de-DE" dirty="0"/>
          </a:p>
        </p:txBody>
      </p:sp>
    </p:spTree>
    <p:extLst>
      <p:ext uri="{BB962C8B-B14F-4D97-AF65-F5344CB8AC3E}">
        <p14:creationId xmlns:p14="http://schemas.microsoft.com/office/powerpoint/2010/main" val="156613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hlinkClick r:id="rId2"/>
            <a:extLst>
              <a:ext uri="{FF2B5EF4-FFF2-40B4-BE49-F238E27FC236}">
                <a16:creationId xmlns:a16="http://schemas.microsoft.com/office/drawing/2014/main" id="{43758187-CDA3-4109-8081-613C7B4D18C1}"/>
              </a:ext>
            </a:extLst>
          </p:cNvPr>
          <p:cNvPicPr>
            <a:picLocks noChangeAspect="1"/>
          </p:cNvPicPr>
          <p:nvPr/>
        </p:nvPicPr>
        <p:blipFill>
          <a:blip r:embed="rId3"/>
          <a:stretch>
            <a:fillRect/>
          </a:stretch>
        </p:blipFill>
        <p:spPr>
          <a:xfrm>
            <a:off x="10877477" y="6291230"/>
            <a:ext cx="1047896" cy="466790"/>
          </a:xfrm>
          <a:prstGeom prst="rect">
            <a:avLst/>
          </a:prstGeom>
        </p:spPr>
      </p:pic>
      <p:sp>
        <p:nvSpPr>
          <p:cNvPr id="10" name="Untertitel 5">
            <a:extLst>
              <a:ext uri="{FF2B5EF4-FFF2-40B4-BE49-F238E27FC236}">
                <a16:creationId xmlns:a16="http://schemas.microsoft.com/office/drawing/2014/main" id="{AE0D55B0-E672-4336-82FE-D18006038526}"/>
              </a:ext>
            </a:extLst>
          </p:cNvPr>
          <p:cNvSpPr txBox="1">
            <a:spLocks/>
          </p:cNvSpPr>
          <p:nvPr/>
        </p:nvSpPr>
        <p:spPr>
          <a:xfrm>
            <a:off x="2044263" y="937703"/>
            <a:ext cx="7508109" cy="6780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4000" b="1" dirty="0"/>
              <a:t>Gute Softwarearchitektur</a:t>
            </a:r>
          </a:p>
        </p:txBody>
      </p:sp>
      <p:sp>
        <p:nvSpPr>
          <p:cNvPr id="11" name="Untertitel 5">
            <a:extLst>
              <a:ext uri="{FF2B5EF4-FFF2-40B4-BE49-F238E27FC236}">
                <a16:creationId xmlns:a16="http://schemas.microsoft.com/office/drawing/2014/main" id="{075C7CB7-7B03-4177-AC4F-5A717B9F0DA3}"/>
              </a:ext>
            </a:extLst>
          </p:cNvPr>
          <p:cNvSpPr txBox="1">
            <a:spLocks/>
          </p:cNvSpPr>
          <p:nvPr/>
        </p:nvSpPr>
        <p:spPr>
          <a:xfrm>
            <a:off x="2152273" y="1782561"/>
            <a:ext cx="7508109" cy="39968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de-DE" sz="2000" dirty="0"/>
              <a:t>leichte Einarbeitung</a:t>
            </a:r>
          </a:p>
          <a:p>
            <a:pPr marL="800100" lvl="1" indent="-342900" algn="l">
              <a:buFont typeface="Arial" panose="020B0604020202020204" pitchFamily="34" charset="0"/>
              <a:buChar char="•"/>
            </a:pPr>
            <a:r>
              <a:rPr lang="de-DE" sz="1600" dirty="0"/>
              <a:t>Programmierstil ist konsistent und einheitlich</a:t>
            </a:r>
          </a:p>
          <a:p>
            <a:pPr marL="800100" lvl="1" indent="-342900" algn="l">
              <a:buFont typeface="Arial" panose="020B0604020202020204" pitchFamily="34" charset="0"/>
              <a:buChar char="•"/>
            </a:pPr>
            <a:r>
              <a:rPr lang="de-DE" sz="1600" dirty="0"/>
              <a:t>Selbst erklärende und einfache Schnittstellen</a:t>
            </a:r>
          </a:p>
          <a:p>
            <a:pPr marL="800100" lvl="1" indent="-342900" algn="l">
              <a:buFont typeface="Arial" panose="020B0604020202020204" pitchFamily="34" charset="0"/>
              <a:buChar char="•"/>
            </a:pPr>
            <a:r>
              <a:rPr lang="de-DE" sz="1600" dirty="0"/>
              <a:t>leicht testbar</a:t>
            </a:r>
          </a:p>
          <a:p>
            <a:pPr marL="800100" lvl="1" indent="-342900" algn="l">
              <a:buFont typeface="Arial" panose="020B0604020202020204" pitchFamily="34" charset="0"/>
              <a:buChar char="•"/>
            </a:pPr>
            <a:r>
              <a:rPr lang="de-DE" sz="1600" dirty="0"/>
              <a:t>Keine versteckten Anforderungen</a:t>
            </a:r>
          </a:p>
          <a:p>
            <a:pPr marL="800100" lvl="1" indent="-342900" algn="l">
              <a:buFont typeface="Arial" panose="020B0604020202020204" pitchFamily="34" charset="0"/>
              <a:buChar char="•"/>
            </a:pPr>
            <a:r>
              <a:rPr lang="de-DE" sz="1600" dirty="0"/>
              <a:t>weitgehend automatisierte Tests</a:t>
            </a:r>
          </a:p>
          <a:p>
            <a:pPr marL="800100" lvl="1" indent="-342900" algn="l">
              <a:buFont typeface="Arial" panose="020B0604020202020204" pitchFamily="34" charset="0"/>
              <a:buChar char="•"/>
            </a:pPr>
            <a:r>
              <a:rPr lang="de-DE" sz="1600" dirty="0" err="1"/>
              <a:t>Logging</a:t>
            </a:r>
            <a:r>
              <a:rPr lang="de-DE" sz="1600" dirty="0"/>
              <a:t> und Monitoring ist einheitlich, vollständig, einfach und konsistent</a:t>
            </a:r>
          </a:p>
          <a:p>
            <a:pPr marL="800100" lvl="1" indent="-342900" algn="l">
              <a:buFont typeface="Arial" panose="020B0604020202020204" pitchFamily="34" charset="0"/>
              <a:buChar char="•"/>
            </a:pPr>
            <a:r>
              <a:rPr lang="de-DE" sz="1600" dirty="0"/>
              <a:t>Leichte Testbarkeit fördert den Mut Änderungen durchzuführen </a:t>
            </a:r>
          </a:p>
        </p:txBody>
      </p:sp>
    </p:spTree>
    <p:extLst>
      <p:ext uri="{BB962C8B-B14F-4D97-AF65-F5344CB8AC3E}">
        <p14:creationId xmlns:p14="http://schemas.microsoft.com/office/powerpoint/2010/main" val="2408368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hlinkClick r:id="rId2"/>
            <a:extLst>
              <a:ext uri="{FF2B5EF4-FFF2-40B4-BE49-F238E27FC236}">
                <a16:creationId xmlns:a16="http://schemas.microsoft.com/office/drawing/2014/main" id="{43758187-CDA3-4109-8081-613C7B4D18C1}"/>
              </a:ext>
            </a:extLst>
          </p:cNvPr>
          <p:cNvPicPr>
            <a:picLocks noChangeAspect="1"/>
          </p:cNvPicPr>
          <p:nvPr/>
        </p:nvPicPr>
        <p:blipFill>
          <a:blip r:embed="rId3"/>
          <a:stretch>
            <a:fillRect/>
          </a:stretch>
        </p:blipFill>
        <p:spPr>
          <a:xfrm>
            <a:off x="10877477" y="6291230"/>
            <a:ext cx="1047896" cy="466790"/>
          </a:xfrm>
          <a:prstGeom prst="rect">
            <a:avLst/>
          </a:prstGeom>
        </p:spPr>
      </p:pic>
      <p:sp>
        <p:nvSpPr>
          <p:cNvPr id="10" name="Untertitel 5">
            <a:extLst>
              <a:ext uri="{FF2B5EF4-FFF2-40B4-BE49-F238E27FC236}">
                <a16:creationId xmlns:a16="http://schemas.microsoft.com/office/drawing/2014/main" id="{AE0D55B0-E672-4336-82FE-D18006038526}"/>
              </a:ext>
            </a:extLst>
          </p:cNvPr>
          <p:cNvSpPr txBox="1">
            <a:spLocks/>
          </p:cNvSpPr>
          <p:nvPr/>
        </p:nvSpPr>
        <p:spPr>
          <a:xfrm>
            <a:off x="2044263" y="937703"/>
            <a:ext cx="7508109" cy="6780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4000" b="1" dirty="0"/>
              <a:t>Schlechte Softwarearchitektur</a:t>
            </a:r>
          </a:p>
        </p:txBody>
      </p:sp>
      <p:sp>
        <p:nvSpPr>
          <p:cNvPr id="11" name="Untertitel 5">
            <a:extLst>
              <a:ext uri="{FF2B5EF4-FFF2-40B4-BE49-F238E27FC236}">
                <a16:creationId xmlns:a16="http://schemas.microsoft.com/office/drawing/2014/main" id="{075C7CB7-7B03-4177-AC4F-5A717B9F0DA3}"/>
              </a:ext>
            </a:extLst>
          </p:cNvPr>
          <p:cNvSpPr txBox="1">
            <a:spLocks/>
          </p:cNvSpPr>
          <p:nvPr/>
        </p:nvSpPr>
        <p:spPr>
          <a:xfrm>
            <a:off x="2152273" y="1782561"/>
            <a:ext cx="7508109" cy="39968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de-DE" sz="2000" dirty="0"/>
              <a:t>schwere Einarbeitung</a:t>
            </a:r>
          </a:p>
          <a:p>
            <a:pPr marL="800100" lvl="1" indent="-342900" algn="l">
              <a:buFont typeface="Arial" panose="020B0604020202020204" pitchFamily="34" charset="0"/>
              <a:buChar char="•"/>
            </a:pPr>
            <a:r>
              <a:rPr lang="de-DE" sz="1600" dirty="0"/>
              <a:t>Angst nicht explizit erwähnte Anforderungen zu verletzten</a:t>
            </a:r>
          </a:p>
          <a:p>
            <a:pPr marL="800100" lvl="1" indent="-342900" algn="l">
              <a:buFont typeface="Arial" panose="020B0604020202020204" pitchFamily="34" charset="0"/>
              <a:buChar char="•"/>
            </a:pPr>
            <a:r>
              <a:rPr lang="de-DE" sz="1600" dirty="0"/>
              <a:t>Schwere oder nicht vorhandene Testbarkeit</a:t>
            </a:r>
          </a:p>
          <a:p>
            <a:pPr marL="800100" lvl="1" indent="-342900" algn="l">
              <a:buFont typeface="Arial" panose="020B0604020202020204" pitchFamily="34" charset="0"/>
              <a:buChar char="•"/>
            </a:pPr>
            <a:r>
              <a:rPr lang="de-DE" sz="1600" dirty="0"/>
              <a:t>Verschiedene Programmierstile durch viele Entwickler mit viel unterschiedlicher Herangehensweise</a:t>
            </a:r>
          </a:p>
          <a:p>
            <a:pPr marL="800100" lvl="1" indent="-342900" algn="l">
              <a:buFont typeface="Arial" panose="020B0604020202020204" pitchFamily="34" charset="0"/>
              <a:buChar char="•"/>
            </a:pPr>
            <a:r>
              <a:rPr lang="de-DE" sz="1600" dirty="0"/>
              <a:t>Komplexität steigt mit zunehmender Dauer, da Entwickler aus Angst bestehende Funktionalität zu verletzen immer nur Code hinzufügen.</a:t>
            </a:r>
          </a:p>
          <a:p>
            <a:pPr marL="800100" lvl="1" indent="-342900" algn="l">
              <a:buFont typeface="Arial" panose="020B0604020202020204" pitchFamily="34" charset="0"/>
              <a:buChar char="•"/>
            </a:pPr>
            <a:r>
              <a:rPr lang="de-DE" sz="1600" dirty="0"/>
              <a:t>Kleine Änderungen dauern lange</a:t>
            </a:r>
          </a:p>
          <a:p>
            <a:pPr marL="800100" lvl="1" indent="-342900" algn="l">
              <a:buFont typeface="Arial" panose="020B0604020202020204" pitchFamily="34" charset="0"/>
              <a:buChar char="•"/>
            </a:pPr>
            <a:r>
              <a:rPr lang="de-DE" sz="1600" dirty="0"/>
              <a:t>Problem ist dass aus rein betriebswirtschaftlicher Sicht Entwickler aufgefordert werden möglichst komplexe Lösungen zu verwenden um sich unabdingbar zu machen. Das ist vergleichbar mit einem Arzt der sich nicht an dem Patientenwohl orientiert, sondern auf die Auslastung der Geräte.</a:t>
            </a:r>
          </a:p>
        </p:txBody>
      </p:sp>
    </p:spTree>
    <p:extLst>
      <p:ext uri="{BB962C8B-B14F-4D97-AF65-F5344CB8AC3E}">
        <p14:creationId xmlns:p14="http://schemas.microsoft.com/office/powerpoint/2010/main" val="1501271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hlinkClick r:id="rId2"/>
            <a:extLst>
              <a:ext uri="{FF2B5EF4-FFF2-40B4-BE49-F238E27FC236}">
                <a16:creationId xmlns:a16="http://schemas.microsoft.com/office/drawing/2014/main" id="{43758187-CDA3-4109-8081-613C7B4D18C1}"/>
              </a:ext>
            </a:extLst>
          </p:cNvPr>
          <p:cNvPicPr>
            <a:picLocks noChangeAspect="1"/>
          </p:cNvPicPr>
          <p:nvPr/>
        </p:nvPicPr>
        <p:blipFill>
          <a:blip r:embed="rId3"/>
          <a:stretch>
            <a:fillRect/>
          </a:stretch>
        </p:blipFill>
        <p:spPr>
          <a:xfrm>
            <a:off x="10877477" y="6291230"/>
            <a:ext cx="1047896" cy="466790"/>
          </a:xfrm>
          <a:prstGeom prst="rect">
            <a:avLst/>
          </a:prstGeom>
        </p:spPr>
      </p:pic>
      <p:sp>
        <p:nvSpPr>
          <p:cNvPr id="10" name="Untertitel 5">
            <a:extLst>
              <a:ext uri="{FF2B5EF4-FFF2-40B4-BE49-F238E27FC236}">
                <a16:creationId xmlns:a16="http://schemas.microsoft.com/office/drawing/2014/main" id="{AE0D55B0-E672-4336-82FE-D18006038526}"/>
              </a:ext>
            </a:extLst>
          </p:cNvPr>
          <p:cNvSpPr txBox="1">
            <a:spLocks/>
          </p:cNvSpPr>
          <p:nvPr/>
        </p:nvSpPr>
        <p:spPr>
          <a:xfrm>
            <a:off x="2044263" y="937702"/>
            <a:ext cx="7508109" cy="120181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4000" b="1" dirty="0"/>
              <a:t>Bewertung der Softwarearchitektur für Nichttechniker</a:t>
            </a:r>
          </a:p>
        </p:txBody>
      </p:sp>
      <p:sp>
        <p:nvSpPr>
          <p:cNvPr id="11" name="Untertitel 5">
            <a:extLst>
              <a:ext uri="{FF2B5EF4-FFF2-40B4-BE49-F238E27FC236}">
                <a16:creationId xmlns:a16="http://schemas.microsoft.com/office/drawing/2014/main" id="{075C7CB7-7B03-4177-AC4F-5A717B9F0DA3}"/>
              </a:ext>
            </a:extLst>
          </p:cNvPr>
          <p:cNvSpPr txBox="1">
            <a:spLocks/>
          </p:cNvSpPr>
          <p:nvPr/>
        </p:nvSpPr>
        <p:spPr>
          <a:xfrm>
            <a:off x="2232172" y="2139517"/>
            <a:ext cx="7508109" cy="39968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de-DE" sz="1800" dirty="0"/>
              <a:t>Am einfachsten durch Austausch des Teams und Beobachten der Einarbeitungszeit</a:t>
            </a:r>
          </a:p>
          <a:p>
            <a:pPr marL="285750" indent="-285750" algn="l">
              <a:buFont typeface="Arial" panose="020B0604020202020204" pitchFamily="34" charset="0"/>
              <a:buChar char="•"/>
            </a:pPr>
            <a:r>
              <a:rPr lang="de-DE" sz="1600" dirty="0"/>
              <a:t>Teams, die nach agilen Methoden arbeiten machen dies absichtlich. Stichworte sind Pair </a:t>
            </a:r>
            <a:r>
              <a:rPr lang="de-DE" sz="1600" dirty="0" err="1"/>
              <a:t>Programming</a:t>
            </a:r>
            <a:r>
              <a:rPr lang="de-DE" sz="1600" dirty="0"/>
              <a:t>, Collective Code Ownership und testgetriebene Entwicklung</a:t>
            </a:r>
          </a:p>
          <a:p>
            <a:pPr marL="285750" indent="-285750" algn="l">
              <a:buFont typeface="Arial" panose="020B0604020202020204" pitchFamily="34" charset="0"/>
              <a:buChar char="•"/>
            </a:pPr>
            <a:r>
              <a:rPr lang="de-DE" sz="1600" dirty="0"/>
              <a:t>Bei mir persönlich war es ein Schlaganfall und gleichzeitiger Wegfall meines Partners. Die Software musste weiter entwickelt werden, ohne eine einzige Minute Zeit der Übergabe</a:t>
            </a:r>
          </a:p>
          <a:p>
            <a:pPr marL="285750" indent="-285750" algn="l">
              <a:buFont typeface="Arial" panose="020B0604020202020204" pitchFamily="34" charset="0"/>
              <a:buChar char="•"/>
            </a:pPr>
            <a:r>
              <a:rPr lang="de-DE" sz="1600" dirty="0"/>
              <a:t>Die Lebensdauer von Software ist meist länger als die Verweildauer von Einzelpersonen in Firmen.</a:t>
            </a:r>
          </a:p>
          <a:p>
            <a:pPr marL="285750" indent="-285750" algn="l">
              <a:buFont typeface="Arial" panose="020B0604020202020204" pitchFamily="34" charset="0"/>
              <a:buChar char="•"/>
            </a:pPr>
            <a:r>
              <a:rPr lang="de-DE" sz="1600" dirty="0"/>
              <a:t>Es gibt Projekte, da ist es ein Sicherheitsrisiko falls diese von den Gehirnzellen Einzelner abhängig sind.</a:t>
            </a:r>
          </a:p>
          <a:p>
            <a:pPr marL="285750" indent="-285750" algn="l">
              <a:buFont typeface="Arial" panose="020B0604020202020204" pitchFamily="34" charset="0"/>
              <a:buChar char="•"/>
            </a:pPr>
            <a:r>
              <a:rPr lang="de-DE" sz="1600" dirty="0"/>
              <a:t>Es gibt Firmen, deren Geschäftsmodell ist es die Zukunftsfähigkeit der Software von Drittfirmen zu bewerten. Es ist nur eine Frage der Zeit bis Behörden dies nutzen.</a:t>
            </a:r>
          </a:p>
        </p:txBody>
      </p:sp>
    </p:spTree>
    <p:extLst>
      <p:ext uri="{BB962C8B-B14F-4D97-AF65-F5344CB8AC3E}">
        <p14:creationId xmlns:p14="http://schemas.microsoft.com/office/powerpoint/2010/main" val="1076221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hlinkClick r:id="rId2"/>
            <a:extLst>
              <a:ext uri="{FF2B5EF4-FFF2-40B4-BE49-F238E27FC236}">
                <a16:creationId xmlns:a16="http://schemas.microsoft.com/office/drawing/2014/main" id="{43758187-CDA3-4109-8081-613C7B4D18C1}"/>
              </a:ext>
            </a:extLst>
          </p:cNvPr>
          <p:cNvPicPr>
            <a:picLocks noChangeAspect="1"/>
          </p:cNvPicPr>
          <p:nvPr/>
        </p:nvPicPr>
        <p:blipFill>
          <a:blip r:embed="rId3"/>
          <a:stretch>
            <a:fillRect/>
          </a:stretch>
        </p:blipFill>
        <p:spPr>
          <a:xfrm>
            <a:off x="10877477" y="6291230"/>
            <a:ext cx="1047896" cy="466790"/>
          </a:xfrm>
          <a:prstGeom prst="rect">
            <a:avLst/>
          </a:prstGeom>
        </p:spPr>
      </p:pic>
      <p:pic>
        <p:nvPicPr>
          <p:cNvPr id="1026" name="Picture 2">
            <a:extLst>
              <a:ext uri="{FF2B5EF4-FFF2-40B4-BE49-F238E27FC236}">
                <a16:creationId xmlns:a16="http://schemas.microsoft.com/office/drawing/2014/main" id="{43159BA8-A1D4-4C17-92C7-39B41B43A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3113" y="2086252"/>
            <a:ext cx="2867025" cy="4447898"/>
          </a:xfrm>
          <a:prstGeom prst="rect">
            <a:avLst/>
          </a:prstGeom>
          <a:noFill/>
          <a:extLst>
            <a:ext uri="{909E8E84-426E-40DD-AFC4-6F175D3DCCD1}">
              <a14:hiddenFill xmlns:a14="http://schemas.microsoft.com/office/drawing/2010/main">
                <a:solidFill>
                  <a:srgbClr val="FFFFFF"/>
                </a:solidFill>
              </a14:hiddenFill>
            </a:ext>
          </a:extLst>
        </p:spPr>
      </p:pic>
      <p:sp>
        <p:nvSpPr>
          <p:cNvPr id="6" name="Untertitel 5">
            <a:extLst>
              <a:ext uri="{FF2B5EF4-FFF2-40B4-BE49-F238E27FC236}">
                <a16:creationId xmlns:a16="http://schemas.microsoft.com/office/drawing/2014/main" id="{E7814041-ED7B-4AB1-BE50-A828FE56D9FA}"/>
              </a:ext>
            </a:extLst>
          </p:cNvPr>
          <p:cNvSpPr>
            <a:spLocks noGrp="1"/>
          </p:cNvSpPr>
          <p:nvPr>
            <p:ph type="subTitle" idx="1"/>
          </p:nvPr>
        </p:nvSpPr>
        <p:spPr>
          <a:xfrm>
            <a:off x="5238750" y="2019299"/>
            <a:ext cx="5429250" cy="4514849"/>
          </a:xfrm>
        </p:spPr>
        <p:txBody>
          <a:bodyPr/>
          <a:lstStyle/>
          <a:p>
            <a:pPr algn="l"/>
            <a:r>
              <a:rPr lang="de-DE" dirty="0"/>
              <a:t>Wenn Du es nicht in fünf Minuten erklären kannst, hast Du es entweder selbst nicht verstanden, oder es funktioniert nicht.</a:t>
            </a:r>
          </a:p>
        </p:txBody>
      </p:sp>
      <p:sp>
        <p:nvSpPr>
          <p:cNvPr id="10" name="Untertitel 5">
            <a:extLst>
              <a:ext uri="{FF2B5EF4-FFF2-40B4-BE49-F238E27FC236}">
                <a16:creationId xmlns:a16="http://schemas.microsoft.com/office/drawing/2014/main" id="{AE0D55B0-E672-4336-82FE-D18006038526}"/>
              </a:ext>
            </a:extLst>
          </p:cNvPr>
          <p:cNvSpPr txBox="1">
            <a:spLocks/>
          </p:cNvSpPr>
          <p:nvPr/>
        </p:nvSpPr>
        <p:spPr>
          <a:xfrm>
            <a:off x="2044263" y="937702"/>
            <a:ext cx="7508109" cy="10153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4000" b="1" dirty="0"/>
              <a:t>Prinzip der Einfachheit</a:t>
            </a:r>
          </a:p>
        </p:txBody>
      </p:sp>
    </p:spTree>
    <p:extLst>
      <p:ext uri="{BB962C8B-B14F-4D97-AF65-F5344CB8AC3E}">
        <p14:creationId xmlns:p14="http://schemas.microsoft.com/office/powerpoint/2010/main" val="931840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hlinkClick r:id="rId2"/>
            <a:extLst>
              <a:ext uri="{FF2B5EF4-FFF2-40B4-BE49-F238E27FC236}">
                <a16:creationId xmlns:a16="http://schemas.microsoft.com/office/drawing/2014/main" id="{43758187-CDA3-4109-8081-613C7B4D18C1}"/>
              </a:ext>
            </a:extLst>
          </p:cNvPr>
          <p:cNvPicPr>
            <a:picLocks noChangeAspect="1"/>
          </p:cNvPicPr>
          <p:nvPr/>
        </p:nvPicPr>
        <p:blipFill>
          <a:blip r:embed="rId3"/>
          <a:stretch>
            <a:fillRect/>
          </a:stretch>
        </p:blipFill>
        <p:spPr>
          <a:xfrm>
            <a:off x="10877477" y="6291230"/>
            <a:ext cx="1047896" cy="466790"/>
          </a:xfrm>
          <a:prstGeom prst="rect">
            <a:avLst/>
          </a:prstGeom>
        </p:spPr>
      </p:pic>
      <p:sp>
        <p:nvSpPr>
          <p:cNvPr id="10" name="Untertitel 5">
            <a:extLst>
              <a:ext uri="{FF2B5EF4-FFF2-40B4-BE49-F238E27FC236}">
                <a16:creationId xmlns:a16="http://schemas.microsoft.com/office/drawing/2014/main" id="{AE0D55B0-E672-4336-82FE-D18006038526}"/>
              </a:ext>
            </a:extLst>
          </p:cNvPr>
          <p:cNvSpPr txBox="1">
            <a:spLocks/>
          </p:cNvSpPr>
          <p:nvPr/>
        </p:nvSpPr>
        <p:spPr>
          <a:xfrm>
            <a:off x="2044263" y="937703"/>
            <a:ext cx="7508109" cy="6780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4000" b="1" dirty="0"/>
              <a:t>Demo Elektrische Zahnbürste</a:t>
            </a:r>
          </a:p>
        </p:txBody>
      </p:sp>
      <p:sp>
        <p:nvSpPr>
          <p:cNvPr id="11" name="Untertitel 5">
            <a:extLst>
              <a:ext uri="{FF2B5EF4-FFF2-40B4-BE49-F238E27FC236}">
                <a16:creationId xmlns:a16="http://schemas.microsoft.com/office/drawing/2014/main" id="{075C7CB7-7B03-4177-AC4F-5A717B9F0DA3}"/>
              </a:ext>
            </a:extLst>
          </p:cNvPr>
          <p:cNvSpPr txBox="1">
            <a:spLocks/>
          </p:cNvSpPr>
          <p:nvPr/>
        </p:nvSpPr>
        <p:spPr>
          <a:xfrm>
            <a:off x="2152273" y="1782561"/>
            <a:ext cx="7508109" cy="39968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de-DE" sz="1600" dirty="0"/>
              <a:t>Es ist gleichzeitig ein positives und negatives Beispiel für gute bzw. schlechte Softwarearchitektur.</a:t>
            </a:r>
          </a:p>
          <a:p>
            <a:pPr marL="342900" indent="-342900" algn="l">
              <a:buFont typeface="Arial" panose="020B0604020202020204" pitchFamily="34" charset="0"/>
              <a:buChar char="•"/>
            </a:pPr>
            <a:r>
              <a:rPr lang="de-DE" sz="1600" dirty="0"/>
              <a:t>Es soll die Notwendigkeit von Softwarearchitektur aufzeigen, bzw. die Arbeit eines Softwarearchitekten verdeutlichen.</a:t>
            </a:r>
          </a:p>
        </p:txBody>
      </p:sp>
      <p:pic>
        <p:nvPicPr>
          <p:cNvPr id="3" name="Grafik 2">
            <a:extLst>
              <a:ext uri="{FF2B5EF4-FFF2-40B4-BE49-F238E27FC236}">
                <a16:creationId xmlns:a16="http://schemas.microsoft.com/office/drawing/2014/main" id="{2436A223-5F62-4E93-BA6F-1E4F96BC55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555" y="2989449"/>
            <a:ext cx="2796247" cy="3768571"/>
          </a:xfrm>
          <a:prstGeom prst="rect">
            <a:avLst/>
          </a:prstGeom>
        </p:spPr>
      </p:pic>
    </p:spTree>
    <p:extLst>
      <p:ext uri="{BB962C8B-B14F-4D97-AF65-F5344CB8AC3E}">
        <p14:creationId xmlns:p14="http://schemas.microsoft.com/office/powerpoint/2010/main" val="1529577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hlinkClick r:id="rId2"/>
            <a:extLst>
              <a:ext uri="{FF2B5EF4-FFF2-40B4-BE49-F238E27FC236}">
                <a16:creationId xmlns:a16="http://schemas.microsoft.com/office/drawing/2014/main" id="{43758187-CDA3-4109-8081-613C7B4D18C1}"/>
              </a:ext>
            </a:extLst>
          </p:cNvPr>
          <p:cNvPicPr>
            <a:picLocks noChangeAspect="1"/>
          </p:cNvPicPr>
          <p:nvPr/>
        </p:nvPicPr>
        <p:blipFill>
          <a:blip r:embed="rId3"/>
          <a:stretch>
            <a:fillRect/>
          </a:stretch>
        </p:blipFill>
        <p:spPr>
          <a:xfrm>
            <a:off x="10877477" y="6291230"/>
            <a:ext cx="1047896" cy="466790"/>
          </a:xfrm>
          <a:prstGeom prst="rect">
            <a:avLst/>
          </a:prstGeom>
        </p:spPr>
      </p:pic>
      <p:sp>
        <p:nvSpPr>
          <p:cNvPr id="10" name="Untertitel 5">
            <a:extLst>
              <a:ext uri="{FF2B5EF4-FFF2-40B4-BE49-F238E27FC236}">
                <a16:creationId xmlns:a16="http://schemas.microsoft.com/office/drawing/2014/main" id="{AE0D55B0-E672-4336-82FE-D18006038526}"/>
              </a:ext>
            </a:extLst>
          </p:cNvPr>
          <p:cNvSpPr txBox="1">
            <a:spLocks/>
          </p:cNvSpPr>
          <p:nvPr/>
        </p:nvSpPr>
        <p:spPr>
          <a:xfrm>
            <a:off x="2044263" y="937703"/>
            <a:ext cx="7508109" cy="6780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4000" b="1" dirty="0"/>
              <a:t>Bausteinsicht Zahnbürste</a:t>
            </a:r>
          </a:p>
        </p:txBody>
      </p:sp>
      <p:pic>
        <p:nvPicPr>
          <p:cNvPr id="2" name="Grafik 1">
            <a:extLst>
              <a:ext uri="{FF2B5EF4-FFF2-40B4-BE49-F238E27FC236}">
                <a16:creationId xmlns:a16="http://schemas.microsoft.com/office/drawing/2014/main" id="{45FA71B8-E275-4C0E-9D1C-417722BCABE5}"/>
              </a:ext>
            </a:extLst>
          </p:cNvPr>
          <p:cNvPicPr>
            <a:picLocks noChangeAspect="1"/>
          </p:cNvPicPr>
          <p:nvPr/>
        </p:nvPicPr>
        <p:blipFill>
          <a:blip r:embed="rId4"/>
          <a:stretch>
            <a:fillRect/>
          </a:stretch>
        </p:blipFill>
        <p:spPr>
          <a:xfrm>
            <a:off x="2044263" y="1733550"/>
            <a:ext cx="6229350" cy="4324350"/>
          </a:xfrm>
          <a:prstGeom prst="rect">
            <a:avLst/>
          </a:prstGeom>
        </p:spPr>
      </p:pic>
    </p:spTree>
    <p:extLst>
      <p:ext uri="{BB962C8B-B14F-4D97-AF65-F5344CB8AC3E}">
        <p14:creationId xmlns:p14="http://schemas.microsoft.com/office/powerpoint/2010/main" val="1854740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hlinkClick r:id="rId2"/>
            <a:extLst>
              <a:ext uri="{FF2B5EF4-FFF2-40B4-BE49-F238E27FC236}">
                <a16:creationId xmlns:a16="http://schemas.microsoft.com/office/drawing/2014/main" id="{43758187-CDA3-4109-8081-613C7B4D18C1}"/>
              </a:ext>
            </a:extLst>
          </p:cNvPr>
          <p:cNvPicPr>
            <a:picLocks noChangeAspect="1"/>
          </p:cNvPicPr>
          <p:nvPr/>
        </p:nvPicPr>
        <p:blipFill>
          <a:blip r:embed="rId3"/>
          <a:stretch>
            <a:fillRect/>
          </a:stretch>
        </p:blipFill>
        <p:spPr>
          <a:xfrm>
            <a:off x="10877477" y="6291230"/>
            <a:ext cx="1047896" cy="466790"/>
          </a:xfrm>
          <a:prstGeom prst="rect">
            <a:avLst/>
          </a:prstGeom>
        </p:spPr>
      </p:pic>
      <p:sp>
        <p:nvSpPr>
          <p:cNvPr id="10" name="Untertitel 5">
            <a:extLst>
              <a:ext uri="{FF2B5EF4-FFF2-40B4-BE49-F238E27FC236}">
                <a16:creationId xmlns:a16="http://schemas.microsoft.com/office/drawing/2014/main" id="{AE0D55B0-E672-4336-82FE-D18006038526}"/>
              </a:ext>
            </a:extLst>
          </p:cNvPr>
          <p:cNvSpPr txBox="1">
            <a:spLocks/>
          </p:cNvSpPr>
          <p:nvPr/>
        </p:nvSpPr>
        <p:spPr>
          <a:xfrm>
            <a:off x="2044263" y="937702"/>
            <a:ext cx="7508109" cy="15391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4000" b="1" dirty="0"/>
              <a:t>Einteilung der Bausteine und Schnittstellen in Module</a:t>
            </a:r>
          </a:p>
        </p:txBody>
      </p:sp>
      <p:sp>
        <p:nvSpPr>
          <p:cNvPr id="3" name="Textfeld 2">
            <a:extLst>
              <a:ext uri="{FF2B5EF4-FFF2-40B4-BE49-F238E27FC236}">
                <a16:creationId xmlns:a16="http://schemas.microsoft.com/office/drawing/2014/main" id="{AC89DB30-2462-4FB1-8C6F-AC2DFF0E2BF5}"/>
              </a:ext>
            </a:extLst>
          </p:cNvPr>
          <p:cNvSpPr txBox="1"/>
          <p:nvPr/>
        </p:nvSpPr>
        <p:spPr>
          <a:xfrm>
            <a:off x="2157274" y="2547891"/>
            <a:ext cx="8868792" cy="1754326"/>
          </a:xfrm>
          <a:prstGeom prst="rect">
            <a:avLst/>
          </a:prstGeom>
          <a:noFill/>
        </p:spPr>
        <p:txBody>
          <a:bodyPr wrap="square" rtlCol="0">
            <a:spAutoFit/>
          </a:bodyPr>
          <a:lstStyle/>
          <a:p>
            <a:pPr marL="285750" indent="-285750">
              <a:buFont typeface="Arial" panose="020B0604020202020204" pitchFamily="34" charset="0"/>
              <a:buChar char="•"/>
            </a:pPr>
            <a:r>
              <a:rPr lang="de-DE" dirty="0"/>
              <a:t>Ein Baustein bzw. eine Schnittstelle ist genau einem Modul zugeordnet</a:t>
            </a:r>
          </a:p>
          <a:p>
            <a:pPr marL="285750" indent="-285750">
              <a:buFont typeface="Arial" panose="020B0604020202020204" pitchFamily="34" charset="0"/>
              <a:buChar char="•"/>
            </a:pPr>
            <a:r>
              <a:rPr lang="de-DE" dirty="0"/>
              <a:t>Zyklische Abhängigkeiten zwischen Modulen muss unbedingt vermieden werden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Es ist eine möglichst lose Kopplung zwischen den Modulen erwünscht</a:t>
            </a:r>
          </a:p>
          <a:p>
            <a:pPr marL="285750" indent="-285750">
              <a:buFont typeface="Arial" panose="020B0604020202020204" pitchFamily="34" charset="0"/>
              <a:buChar char="•"/>
            </a:pPr>
            <a:r>
              <a:rPr lang="de-DE" dirty="0"/>
              <a:t>Die Bausteine und Schnittstellen zwischen den Modulen haben eine möglichst hohe Kohäsion</a:t>
            </a:r>
          </a:p>
        </p:txBody>
      </p:sp>
      <p:pic>
        <p:nvPicPr>
          <p:cNvPr id="5" name="Grafik 4">
            <a:extLst>
              <a:ext uri="{FF2B5EF4-FFF2-40B4-BE49-F238E27FC236}">
                <a16:creationId xmlns:a16="http://schemas.microsoft.com/office/drawing/2014/main" id="{F302B39E-EB1B-4848-97FA-CAC791691A57}"/>
              </a:ext>
            </a:extLst>
          </p:cNvPr>
          <p:cNvPicPr>
            <a:picLocks noChangeAspect="1"/>
          </p:cNvPicPr>
          <p:nvPr/>
        </p:nvPicPr>
        <p:blipFill>
          <a:blip r:embed="rId4"/>
          <a:stretch>
            <a:fillRect/>
          </a:stretch>
        </p:blipFill>
        <p:spPr>
          <a:xfrm>
            <a:off x="2280350" y="4549582"/>
            <a:ext cx="3867150" cy="2162175"/>
          </a:xfrm>
          <a:prstGeom prst="rect">
            <a:avLst/>
          </a:prstGeom>
        </p:spPr>
      </p:pic>
      <p:sp>
        <p:nvSpPr>
          <p:cNvPr id="7" name="Textfeld 6">
            <a:extLst>
              <a:ext uri="{FF2B5EF4-FFF2-40B4-BE49-F238E27FC236}">
                <a16:creationId xmlns:a16="http://schemas.microsoft.com/office/drawing/2014/main" id="{8EBFC8DE-1EB5-4941-917B-1C0C1406E7FF}"/>
              </a:ext>
            </a:extLst>
          </p:cNvPr>
          <p:cNvSpPr txBox="1"/>
          <p:nvPr/>
        </p:nvSpPr>
        <p:spPr>
          <a:xfrm>
            <a:off x="6267635" y="4856085"/>
            <a:ext cx="4296792" cy="369332"/>
          </a:xfrm>
          <a:prstGeom prst="rect">
            <a:avLst/>
          </a:prstGeom>
          <a:noFill/>
        </p:spPr>
        <p:txBody>
          <a:bodyPr wrap="square" rtlCol="0">
            <a:spAutoFit/>
          </a:bodyPr>
          <a:lstStyle/>
          <a:p>
            <a:r>
              <a:rPr lang="de-DE" dirty="0"/>
              <a:t>In welches Modul gehört der Baustein  S?</a:t>
            </a:r>
          </a:p>
        </p:txBody>
      </p:sp>
    </p:spTree>
    <p:extLst>
      <p:ext uri="{BB962C8B-B14F-4D97-AF65-F5344CB8AC3E}">
        <p14:creationId xmlns:p14="http://schemas.microsoft.com/office/powerpoint/2010/main" val="823360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hlinkClick r:id="rId2"/>
            <a:extLst>
              <a:ext uri="{FF2B5EF4-FFF2-40B4-BE49-F238E27FC236}">
                <a16:creationId xmlns:a16="http://schemas.microsoft.com/office/drawing/2014/main" id="{43758187-CDA3-4109-8081-613C7B4D18C1}"/>
              </a:ext>
            </a:extLst>
          </p:cNvPr>
          <p:cNvPicPr>
            <a:picLocks noChangeAspect="1"/>
          </p:cNvPicPr>
          <p:nvPr/>
        </p:nvPicPr>
        <p:blipFill>
          <a:blip r:embed="rId3"/>
          <a:stretch>
            <a:fillRect/>
          </a:stretch>
        </p:blipFill>
        <p:spPr>
          <a:xfrm>
            <a:off x="10877477" y="6291230"/>
            <a:ext cx="1047896" cy="466790"/>
          </a:xfrm>
          <a:prstGeom prst="rect">
            <a:avLst/>
          </a:prstGeom>
        </p:spPr>
      </p:pic>
      <p:sp>
        <p:nvSpPr>
          <p:cNvPr id="10" name="Untertitel 5">
            <a:extLst>
              <a:ext uri="{FF2B5EF4-FFF2-40B4-BE49-F238E27FC236}">
                <a16:creationId xmlns:a16="http://schemas.microsoft.com/office/drawing/2014/main" id="{AE0D55B0-E672-4336-82FE-D18006038526}"/>
              </a:ext>
            </a:extLst>
          </p:cNvPr>
          <p:cNvSpPr txBox="1">
            <a:spLocks/>
          </p:cNvSpPr>
          <p:nvPr/>
        </p:nvSpPr>
        <p:spPr>
          <a:xfrm>
            <a:off x="2044263" y="937703"/>
            <a:ext cx="7508109" cy="6780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4000" b="1" dirty="0"/>
              <a:t>Lösungsidee 1</a:t>
            </a:r>
          </a:p>
        </p:txBody>
      </p:sp>
      <p:sp>
        <p:nvSpPr>
          <p:cNvPr id="5" name="Textfeld 4">
            <a:extLst>
              <a:ext uri="{FF2B5EF4-FFF2-40B4-BE49-F238E27FC236}">
                <a16:creationId xmlns:a16="http://schemas.microsoft.com/office/drawing/2014/main" id="{4D169AD9-27D8-4727-8121-316C50B74C6A}"/>
              </a:ext>
            </a:extLst>
          </p:cNvPr>
          <p:cNvSpPr txBox="1"/>
          <p:nvPr/>
        </p:nvSpPr>
        <p:spPr>
          <a:xfrm>
            <a:off x="5638800" y="2971800"/>
            <a:ext cx="914400" cy="914400"/>
          </a:xfrm>
          <a:prstGeom prst="rect">
            <a:avLst/>
          </a:prstGeom>
          <a:noFill/>
        </p:spPr>
        <p:txBody>
          <a:bodyPr wrap="square" rtlCol="0">
            <a:spAutoFit/>
          </a:bodyPr>
          <a:lstStyle/>
          <a:p>
            <a:endParaRPr lang="de-DE" dirty="0"/>
          </a:p>
        </p:txBody>
      </p:sp>
      <p:sp>
        <p:nvSpPr>
          <p:cNvPr id="6" name="Textfeld 5">
            <a:extLst>
              <a:ext uri="{FF2B5EF4-FFF2-40B4-BE49-F238E27FC236}">
                <a16:creationId xmlns:a16="http://schemas.microsoft.com/office/drawing/2014/main" id="{916FF582-CA52-4236-9AAD-00E5DCCBA179}"/>
              </a:ext>
            </a:extLst>
          </p:cNvPr>
          <p:cNvSpPr txBox="1"/>
          <p:nvPr/>
        </p:nvSpPr>
        <p:spPr>
          <a:xfrm flipH="1">
            <a:off x="2044263" y="4695825"/>
            <a:ext cx="5982535" cy="646331"/>
          </a:xfrm>
          <a:prstGeom prst="rect">
            <a:avLst/>
          </a:prstGeom>
          <a:noFill/>
        </p:spPr>
        <p:txBody>
          <a:bodyPr wrap="square" rtlCol="0">
            <a:spAutoFit/>
          </a:bodyPr>
          <a:lstStyle/>
          <a:p>
            <a:r>
              <a:rPr lang="de-DE" dirty="0"/>
              <a:t>Falls Baustein S zu den anderen Bausteinen und Schnittstellen in Modul B fachlich passt</a:t>
            </a:r>
          </a:p>
        </p:txBody>
      </p:sp>
      <p:pic>
        <p:nvPicPr>
          <p:cNvPr id="2" name="Grafik 1">
            <a:extLst>
              <a:ext uri="{FF2B5EF4-FFF2-40B4-BE49-F238E27FC236}">
                <a16:creationId xmlns:a16="http://schemas.microsoft.com/office/drawing/2014/main" id="{9BCF9AA0-ADB2-4712-9E36-CD93C62CCF26}"/>
              </a:ext>
            </a:extLst>
          </p:cNvPr>
          <p:cNvPicPr>
            <a:picLocks noChangeAspect="1"/>
          </p:cNvPicPr>
          <p:nvPr/>
        </p:nvPicPr>
        <p:blipFill>
          <a:blip r:embed="rId4"/>
          <a:stretch>
            <a:fillRect/>
          </a:stretch>
        </p:blipFill>
        <p:spPr>
          <a:xfrm>
            <a:off x="2044263" y="2971800"/>
            <a:ext cx="4419600" cy="1066800"/>
          </a:xfrm>
          <a:prstGeom prst="rect">
            <a:avLst/>
          </a:prstGeom>
        </p:spPr>
      </p:pic>
    </p:spTree>
    <p:extLst>
      <p:ext uri="{BB962C8B-B14F-4D97-AF65-F5344CB8AC3E}">
        <p14:creationId xmlns:p14="http://schemas.microsoft.com/office/powerpoint/2010/main" val="190328934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494</Words>
  <Application>Microsoft Office PowerPoint</Application>
  <PresentationFormat>Breitbild</PresentationFormat>
  <Paragraphs>55</Paragraphs>
  <Slides>12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Calibri</vt:lpstr>
      <vt:lpstr>Calibri Light</vt:lpstr>
      <vt:lpstr>Office</vt:lpstr>
      <vt:lpstr>Warum Software Architektur?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Warum Software Architektur?</dc:title>
  <dc:creator>Klaus Meucht</dc:creator>
  <cp:lastModifiedBy>Klaus Meucht</cp:lastModifiedBy>
  <cp:revision>29</cp:revision>
  <dcterms:created xsi:type="dcterms:W3CDTF">2019-08-27T19:06:11Z</dcterms:created>
  <dcterms:modified xsi:type="dcterms:W3CDTF">2019-08-31T15:11:48Z</dcterms:modified>
</cp:coreProperties>
</file>